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478" r:id="rId2"/>
    <p:sldId id="480" r:id="rId3"/>
    <p:sldId id="259" r:id="rId4"/>
    <p:sldId id="481" r:id="rId5"/>
    <p:sldId id="483" r:id="rId6"/>
    <p:sldId id="513" r:id="rId7"/>
    <p:sldId id="510" r:id="rId8"/>
    <p:sldId id="514" r:id="rId9"/>
    <p:sldId id="515" r:id="rId10"/>
    <p:sldId id="573" r:id="rId11"/>
    <p:sldId id="484" r:id="rId12"/>
    <p:sldId id="485" r:id="rId13"/>
    <p:sldId id="486" r:id="rId14"/>
    <p:sldId id="561" r:id="rId15"/>
    <p:sldId id="487" r:id="rId16"/>
    <p:sldId id="488" r:id="rId17"/>
    <p:sldId id="489" r:id="rId18"/>
    <p:sldId id="490" r:id="rId19"/>
    <p:sldId id="551" r:id="rId20"/>
    <p:sldId id="562" r:id="rId21"/>
    <p:sldId id="550" r:id="rId22"/>
    <p:sldId id="359" r:id="rId23"/>
    <p:sldId id="549" r:id="rId24"/>
    <p:sldId id="548" r:id="rId25"/>
    <p:sldId id="540" r:id="rId26"/>
    <p:sldId id="541" r:id="rId27"/>
    <p:sldId id="542" r:id="rId28"/>
    <p:sldId id="563" r:id="rId29"/>
    <p:sldId id="544" r:id="rId30"/>
    <p:sldId id="564" r:id="rId31"/>
    <p:sldId id="545" r:id="rId32"/>
    <p:sldId id="546" r:id="rId33"/>
    <p:sldId id="547" r:id="rId34"/>
    <p:sldId id="565" r:id="rId35"/>
    <p:sldId id="527" r:id="rId36"/>
    <p:sldId id="528" r:id="rId37"/>
    <p:sldId id="529" r:id="rId38"/>
    <p:sldId id="530" r:id="rId39"/>
    <p:sldId id="532" r:id="rId40"/>
    <p:sldId id="531" r:id="rId41"/>
    <p:sldId id="533" r:id="rId42"/>
    <p:sldId id="534" r:id="rId43"/>
    <p:sldId id="576" r:id="rId44"/>
    <p:sldId id="535" r:id="rId45"/>
    <p:sldId id="536" r:id="rId46"/>
    <p:sldId id="526" r:id="rId47"/>
    <p:sldId id="537" r:id="rId48"/>
    <p:sldId id="552" r:id="rId49"/>
    <p:sldId id="553" r:id="rId50"/>
    <p:sldId id="538" r:id="rId51"/>
    <p:sldId id="539" r:id="rId52"/>
    <p:sldId id="525" r:id="rId53"/>
    <p:sldId id="566" r:id="rId54"/>
    <p:sldId id="523" r:id="rId55"/>
    <p:sldId id="524" r:id="rId56"/>
    <p:sldId id="507" r:id="rId57"/>
    <p:sldId id="522" r:id="rId58"/>
    <p:sldId id="521" r:id="rId59"/>
    <p:sldId id="476" r:id="rId60"/>
    <p:sldId id="444" r:id="rId61"/>
  </p:sldIdLst>
  <p:sldSz cx="12192000" cy="6858000"/>
  <p:notesSz cx="6858000" cy="9144000"/>
  <p:defaultTextStyle>
    <a:defPPr>
      <a:defRPr lang="en-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88766" autoAdjust="0"/>
  </p:normalViewPr>
  <p:slideViewPr>
    <p:cSldViewPr snapToGrid="0">
      <p:cViewPr varScale="1">
        <p:scale>
          <a:sx n="64" d="100"/>
          <a:sy n="64" d="100"/>
        </p:scale>
        <p:origin x="954" y="72"/>
      </p:cViewPr>
      <p:guideLst/>
    </p:cSldViewPr>
  </p:slideViewPr>
  <p:notesTextViewPr>
    <p:cViewPr>
      <p:scale>
        <a:sx n="1" d="1"/>
        <a:sy n="1" d="1"/>
      </p:scale>
      <p:origin x="0" y="0"/>
    </p:cViewPr>
  </p:notesTextViewPr>
  <p:sorterViewPr>
    <p:cViewPr varScale="1">
      <p:scale>
        <a:sx n="100" d="100"/>
        <a:sy n="100" d="100"/>
      </p:scale>
      <p:origin x="0" y="-4584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6D660B-AAB1-41B5-ADAB-860F42F2C2C4}" type="datetimeFigureOut">
              <a:rPr lang="en-PR" smtClean="0"/>
              <a:t>10/05/2018</a:t>
            </a:fld>
            <a:endParaRPr lang="en-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8FC430-ED29-4B26-99B6-95F810841ACB}" type="slidenum">
              <a:rPr lang="en-PR" smtClean="0"/>
              <a:t>‹#›</a:t>
            </a:fld>
            <a:endParaRPr lang="en-PR"/>
          </a:p>
        </p:txBody>
      </p:sp>
    </p:spTree>
    <p:extLst>
      <p:ext uri="{BB962C8B-B14F-4D97-AF65-F5344CB8AC3E}">
        <p14:creationId xmlns:p14="http://schemas.microsoft.com/office/powerpoint/2010/main" val="1728271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95637" y="4444546"/>
            <a:ext cx="5558801" cy="3637020"/>
          </a:xfrm>
          <a:prstGeom prst="rect">
            <a:avLst/>
          </a:prstGeom>
        </p:spPr>
        <p:txBody>
          <a:bodyPr spcFirstLastPara="1" wrap="square" lIns="92486" tIns="46230" rIns="92486" bIns="46230" anchor="t" anchorCtr="0">
            <a:noAutofit/>
          </a:bodyPr>
          <a:lstStyle/>
          <a:p>
            <a:pPr marL="0" indent="0"/>
            <a:endParaRPr/>
          </a:p>
        </p:txBody>
      </p:sp>
      <p:sp>
        <p:nvSpPr>
          <p:cNvPr id="104" name="Google Shape;104;p4:notes"/>
          <p:cNvSpPr>
            <a:spLocks noGrp="1" noRot="1" noChangeAspect="1"/>
          </p:cNvSpPr>
          <p:nvPr>
            <p:ph type="sldImg" idx="2"/>
          </p:nvPr>
        </p:nvSpPr>
        <p:spPr>
          <a:xfrm>
            <a:off x="706438" y="1154113"/>
            <a:ext cx="5537200" cy="31162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2394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latin typeface="Calibri"/>
                <a:ea typeface="Calibri"/>
                <a:cs typeface="Calibri"/>
                <a:sym typeface="Calibri"/>
              </a:rPr>
              <a:pPr algn="r">
                <a:buSzPts val="1200"/>
              </a:pPr>
              <a:t>21</a:t>
            </a:fld>
            <a:endParaRPr lang="en-US"/>
          </a:p>
        </p:txBody>
      </p:sp>
    </p:spTree>
    <p:extLst>
      <p:ext uri="{BB962C8B-B14F-4D97-AF65-F5344CB8AC3E}">
        <p14:creationId xmlns:p14="http://schemas.microsoft.com/office/powerpoint/2010/main" val="1938394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104:notes"/>
          <p:cNvSpPr txBox="1">
            <a:spLocks noGrp="1"/>
          </p:cNvSpPr>
          <p:nvPr>
            <p:ph type="body" idx="1"/>
          </p:nvPr>
        </p:nvSpPr>
        <p:spPr>
          <a:xfrm>
            <a:off x="695637" y="4444546"/>
            <a:ext cx="5558801" cy="3637020"/>
          </a:xfrm>
          <a:prstGeom prst="rect">
            <a:avLst/>
          </a:prstGeom>
        </p:spPr>
        <p:txBody>
          <a:bodyPr spcFirstLastPara="1" wrap="square" lIns="92486" tIns="46230" rIns="92486" bIns="46230" anchor="t" anchorCtr="0">
            <a:noAutofit/>
          </a:bodyPr>
          <a:lstStyle/>
          <a:p>
            <a:pPr marL="0" indent="0"/>
            <a:r>
              <a:rPr lang="en-US" dirty="0"/>
              <a:t>Hurricane didn’t only affect PR but many of the US states as well. </a:t>
            </a:r>
            <a:endParaRPr dirty="0"/>
          </a:p>
        </p:txBody>
      </p:sp>
      <p:sp>
        <p:nvSpPr>
          <p:cNvPr id="778" name="Google Shape;778;p104:notes"/>
          <p:cNvSpPr>
            <a:spLocks noGrp="1" noRot="1" noChangeAspect="1"/>
          </p:cNvSpPr>
          <p:nvPr>
            <p:ph type="sldImg" idx="2"/>
          </p:nvPr>
        </p:nvSpPr>
        <p:spPr>
          <a:xfrm>
            <a:off x="706438" y="1154113"/>
            <a:ext cx="5537200" cy="31162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43682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AB74F-6F2D-4943-94AC-9CABA922AE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R"/>
          </a:p>
        </p:txBody>
      </p:sp>
      <p:sp>
        <p:nvSpPr>
          <p:cNvPr id="3" name="Subtitle 2">
            <a:extLst>
              <a:ext uri="{FF2B5EF4-FFF2-40B4-BE49-F238E27FC236}">
                <a16:creationId xmlns:a16="http://schemas.microsoft.com/office/drawing/2014/main" id="{C02B96B4-ED66-4FF1-BBF1-682F5B212B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R"/>
          </a:p>
        </p:txBody>
      </p:sp>
      <p:sp>
        <p:nvSpPr>
          <p:cNvPr id="4" name="Date Placeholder 3">
            <a:extLst>
              <a:ext uri="{FF2B5EF4-FFF2-40B4-BE49-F238E27FC236}">
                <a16:creationId xmlns:a16="http://schemas.microsoft.com/office/drawing/2014/main" id="{0C2EE710-3505-4614-A596-05C1633E7868}"/>
              </a:ext>
            </a:extLst>
          </p:cNvPr>
          <p:cNvSpPr>
            <a:spLocks noGrp="1"/>
          </p:cNvSpPr>
          <p:nvPr>
            <p:ph type="dt" sz="half" idx="10"/>
          </p:nvPr>
        </p:nvSpPr>
        <p:spPr/>
        <p:txBody>
          <a:bodyPr/>
          <a:lstStyle/>
          <a:p>
            <a:fld id="{21D560AA-BADC-41F7-9893-A2DA89E95F92}" type="datetimeFigureOut">
              <a:rPr lang="en-PR" smtClean="0"/>
              <a:t>10/05/2018</a:t>
            </a:fld>
            <a:endParaRPr lang="en-PR"/>
          </a:p>
        </p:txBody>
      </p:sp>
      <p:sp>
        <p:nvSpPr>
          <p:cNvPr id="5" name="Footer Placeholder 4">
            <a:extLst>
              <a:ext uri="{FF2B5EF4-FFF2-40B4-BE49-F238E27FC236}">
                <a16:creationId xmlns:a16="http://schemas.microsoft.com/office/drawing/2014/main" id="{45046007-5A08-49F5-85BF-758B12D579DF}"/>
              </a:ext>
            </a:extLst>
          </p:cNvPr>
          <p:cNvSpPr>
            <a:spLocks noGrp="1"/>
          </p:cNvSpPr>
          <p:nvPr>
            <p:ph type="ftr" sz="quarter" idx="11"/>
          </p:nvPr>
        </p:nvSpPr>
        <p:spPr/>
        <p:txBody>
          <a:bodyPr/>
          <a:lstStyle/>
          <a:p>
            <a:r>
              <a:rPr lang="en-US" dirty="0"/>
              <a:t>PUERTO RICO DISABILITY COMMUNITY RELIEF NETWORK</a:t>
            </a:r>
            <a:endParaRPr lang="en-PR" dirty="0"/>
          </a:p>
        </p:txBody>
      </p:sp>
      <p:sp>
        <p:nvSpPr>
          <p:cNvPr id="6" name="Slide Number Placeholder 5">
            <a:extLst>
              <a:ext uri="{FF2B5EF4-FFF2-40B4-BE49-F238E27FC236}">
                <a16:creationId xmlns:a16="http://schemas.microsoft.com/office/drawing/2014/main" id="{7B1F4E7F-6F80-4B0F-BFAC-E085406EDF82}"/>
              </a:ext>
            </a:extLst>
          </p:cNvPr>
          <p:cNvSpPr>
            <a:spLocks noGrp="1"/>
          </p:cNvSpPr>
          <p:nvPr>
            <p:ph type="sldNum" sz="quarter" idx="12"/>
          </p:nvPr>
        </p:nvSpPr>
        <p:spPr/>
        <p:txBody>
          <a:bodyPr/>
          <a:lstStyle/>
          <a:p>
            <a:fld id="{A76E32E4-C8CE-4736-BE37-B0D1E37E6123}" type="slidenum">
              <a:rPr lang="en-PR" smtClean="0"/>
              <a:t>‹#›</a:t>
            </a:fld>
            <a:endParaRPr lang="en-PR"/>
          </a:p>
        </p:txBody>
      </p:sp>
      <p:pic>
        <p:nvPicPr>
          <p:cNvPr id="8" name="Picture 7" descr="Logo used by the network-The logo is rectangle using the colors yellow and brown with the name of the network (Puerto Rico Disability Community Relief Network) and a map of Puerto Rico." title="Puerto Rico Disability Community Relief Network LOGO">
            <a:extLst>
              <a:ext uri="{FF2B5EF4-FFF2-40B4-BE49-F238E27FC236}">
                <a16:creationId xmlns:a16="http://schemas.microsoft.com/office/drawing/2014/main" id="{CDA16038-2A19-4838-84AC-7529B6257C60}"/>
              </a:ext>
            </a:extLst>
          </p:cNvPr>
          <p:cNvPicPr>
            <a:picLocks noChangeAspect="1"/>
          </p:cNvPicPr>
          <p:nvPr userDrawn="1"/>
        </p:nvPicPr>
        <p:blipFill rotWithShape="1">
          <a:blip r:embed="rId2"/>
          <a:srcRect l="3136" r="6162" b="1"/>
          <a:stretch/>
        </p:blipFill>
        <p:spPr>
          <a:xfrm>
            <a:off x="141539" y="6146919"/>
            <a:ext cx="468061" cy="711081"/>
          </a:xfrm>
          <a:prstGeom prst="rect">
            <a:avLst/>
          </a:prstGeom>
        </p:spPr>
      </p:pic>
    </p:spTree>
    <p:extLst>
      <p:ext uri="{BB962C8B-B14F-4D97-AF65-F5344CB8AC3E}">
        <p14:creationId xmlns:p14="http://schemas.microsoft.com/office/powerpoint/2010/main" val="1760137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C146A-6EF5-4100-86C3-40CD95989AF3}"/>
              </a:ext>
            </a:extLst>
          </p:cNvPr>
          <p:cNvSpPr>
            <a:spLocks noGrp="1"/>
          </p:cNvSpPr>
          <p:nvPr>
            <p:ph type="title"/>
          </p:nvPr>
        </p:nvSpPr>
        <p:spPr/>
        <p:txBody>
          <a:bodyPr/>
          <a:lstStyle/>
          <a:p>
            <a:r>
              <a:rPr lang="en-US"/>
              <a:t>Click to edit Master title style</a:t>
            </a:r>
            <a:endParaRPr lang="en-PR"/>
          </a:p>
        </p:txBody>
      </p:sp>
      <p:sp>
        <p:nvSpPr>
          <p:cNvPr id="3" name="Vertical Text Placeholder 2">
            <a:extLst>
              <a:ext uri="{FF2B5EF4-FFF2-40B4-BE49-F238E27FC236}">
                <a16:creationId xmlns:a16="http://schemas.microsoft.com/office/drawing/2014/main" id="{8D61A039-4955-4552-9775-B65062BEE68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Date Placeholder 3">
            <a:extLst>
              <a:ext uri="{FF2B5EF4-FFF2-40B4-BE49-F238E27FC236}">
                <a16:creationId xmlns:a16="http://schemas.microsoft.com/office/drawing/2014/main" id="{214ABA4A-3772-48E1-9833-B50E1B80EAF3}"/>
              </a:ext>
            </a:extLst>
          </p:cNvPr>
          <p:cNvSpPr>
            <a:spLocks noGrp="1"/>
          </p:cNvSpPr>
          <p:nvPr>
            <p:ph type="dt" sz="half" idx="10"/>
          </p:nvPr>
        </p:nvSpPr>
        <p:spPr/>
        <p:txBody>
          <a:bodyPr/>
          <a:lstStyle/>
          <a:p>
            <a:fld id="{21D560AA-BADC-41F7-9893-A2DA89E95F92}" type="datetimeFigureOut">
              <a:rPr lang="en-PR" smtClean="0"/>
              <a:t>10/05/2018</a:t>
            </a:fld>
            <a:endParaRPr lang="en-PR"/>
          </a:p>
        </p:txBody>
      </p:sp>
      <p:sp>
        <p:nvSpPr>
          <p:cNvPr id="5" name="Footer Placeholder 4">
            <a:extLst>
              <a:ext uri="{FF2B5EF4-FFF2-40B4-BE49-F238E27FC236}">
                <a16:creationId xmlns:a16="http://schemas.microsoft.com/office/drawing/2014/main" id="{08A89E07-46C5-4692-BF66-5A79CEA0E991}"/>
              </a:ext>
            </a:extLst>
          </p:cNvPr>
          <p:cNvSpPr>
            <a:spLocks noGrp="1"/>
          </p:cNvSpPr>
          <p:nvPr>
            <p:ph type="ftr" sz="quarter" idx="11"/>
          </p:nvPr>
        </p:nvSpPr>
        <p:spPr/>
        <p:txBody>
          <a:bodyPr/>
          <a:lstStyle/>
          <a:p>
            <a:endParaRPr lang="en-PR"/>
          </a:p>
        </p:txBody>
      </p:sp>
      <p:sp>
        <p:nvSpPr>
          <p:cNvPr id="6" name="Slide Number Placeholder 5">
            <a:extLst>
              <a:ext uri="{FF2B5EF4-FFF2-40B4-BE49-F238E27FC236}">
                <a16:creationId xmlns:a16="http://schemas.microsoft.com/office/drawing/2014/main" id="{106906F3-D5B2-4D87-9BF0-C04E4654AB80}"/>
              </a:ext>
            </a:extLst>
          </p:cNvPr>
          <p:cNvSpPr>
            <a:spLocks noGrp="1"/>
          </p:cNvSpPr>
          <p:nvPr>
            <p:ph type="sldNum" sz="quarter" idx="12"/>
          </p:nvPr>
        </p:nvSpPr>
        <p:spPr/>
        <p:txBody>
          <a:bodyPr/>
          <a:lstStyle/>
          <a:p>
            <a:fld id="{A76E32E4-C8CE-4736-BE37-B0D1E37E6123}" type="slidenum">
              <a:rPr lang="en-PR" smtClean="0"/>
              <a:t>‹#›</a:t>
            </a:fld>
            <a:endParaRPr lang="en-PR"/>
          </a:p>
        </p:txBody>
      </p:sp>
    </p:spTree>
    <p:extLst>
      <p:ext uri="{BB962C8B-B14F-4D97-AF65-F5344CB8AC3E}">
        <p14:creationId xmlns:p14="http://schemas.microsoft.com/office/powerpoint/2010/main" val="833842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CF9B38-8125-419F-8BF6-FBCCDAEA1E1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R"/>
          </a:p>
        </p:txBody>
      </p:sp>
      <p:sp>
        <p:nvSpPr>
          <p:cNvPr id="3" name="Vertical Text Placeholder 2">
            <a:extLst>
              <a:ext uri="{FF2B5EF4-FFF2-40B4-BE49-F238E27FC236}">
                <a16:creationId xmlns:a16="http://schemas.microsoft.com/office/drawing/2014/main" id="{BF66BAE7-4971-4051-99DB-2B42D11C8F6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Date Placeholder 3">
            <a:extLst>
              <a:ext uri="{FF2B5EF4-FFF2-40B4-BE49-F238E27FC236}">
                <a16:creationId xmlns:a16="http://schemas.microsoft.com/office/drawing/2014/main" id="{C53B7003-8F34-43B5-B99F-EAFFCAD0243F}"/>
              </a:ext>
            </a:extLst>
          </p:cNvPr>
          <p:cNvSpPr>
            <a:spLocks noGrp="1"/>
          </p:cNvSpPr>
          <p:nvPr>
            <p:ph type="dt" sz="half" idx="10"/>
          </p:nvPr>
        </p:nvSpPr>
        <p:spPr/>
        <p:txBody>
          <a:bodyPr/>
          <a:lstStyle/>
          <a:p>
            <a:fld id="{21D560AA-BADC-41F7-9893-A2DA89E95F92}" type="datetimeFigureOut">
              <a:rPr lang="en-PR" smtClean="0"/>
              <a:t>10/05/2018</a:t>
            </a:fld>
            <a:endParaRPr lang="en-PR"/>
          </a:p>
        </p:txBody>
      </p:sp>
      <p:sp>
        <p:nvSpPr>
          <p:cNvPr id="5" name="Footer Placeholder 4">
            <a:extLst>
              <a:ext uri="{FF2B5EF4-FFF2-40B4-BE49-F238E27FC236}">
                <a16:creationId xmlns:a16="http://schemas.microsoft.com/office/drawing/2014/main" id="{A7E44F50-81D3-42D7-B494-1AC80B470AAC}"/>
              </a:ext>
            </a:extLst>
          </p:cNvPr>
          <p:cNvSpPr>
            <a:spLocks noGrp="1"/>
          </p:cNvSpPr>
          <p:nvPr>
            <p:ph type="ftr" sz="quarter" idx="11"/>
          </p:nvPr>
        </p:nvSpPr>
        <p:spPr/>
        <p:txBody>
          <a:bodyPr/>
          <a:lstStyle/>
          <a:p>
            <a:endParaRPr lang="en-PR"/>
          </a:p>
        </p:txBody>
      </p:sp>
      <p:sp>
        <p:nvSpPr>
          <p:cNvPr id="6" name="Slide Number Placeholder 5">
            <a:extLst>
              <a:ext uri="{FF2B5EF4-FFF2-40B4-BE49-F238E27FC236}">
                <a16:creationId xmlns:a16="http://schemas.microsoft.com/office/drawing/2014/main" id="{77E96928-46F0-4B1B-A800-75255560BB24}"/>
              </a:ext>
            </a:extLst>
          </p:cNvPr>
          <p:cNvSpPr>
            <a:spLocks noGrp="1"/>
          </p:cNvSpPr>
          <p:nvPr>
            <p:ph type="sldNum" sz="quarter" idx="12"/>
          </p:nvPr>
        </p:nvSpPr>
        <p:spPr/>
        <p:txBody>
          <a:bodyPr/>
          <a:lstStyle/>
          <a:p>
            <a:fld id="{A76E32E4-C8CE-4736-BE37-B0D1E37E6123}" type="slidenum">
              <a:rPr lang="en-PR" smtClean="0"/>
              <a:t>‹#›</a:t>
            </a:fld>
            <a:endParaRPr lang="en-PR"/>
          </a:p>
        </p:txBody>
      </p:sp>
    </p:spTree>
    <p:extLst>
      <p:ext uri="{BB962C8B-B14F-4D97-AF65-F5344CB8AC3E}">
        <p14:creationId xmlns:p14="http://schemas.microsoft.com/office/powerpoint/2010/main" val="2543844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0869A-45F5-4CFD-A76F-9421DB6D2960}"/>
              </a:ext>
            </a:extLst>
          </p:cNvPr>
          <p:cNvSpPr>
            <a:spLocks noGrp="1"/>
          </p:cNvSpPr>
          <p:nvPr>
            <p:ph type="title"/>
          </p:nvPr>
        </p:nvSpPr>
        <p:spPr/>
        <p:txBody>
          <a:bodyPr/>
          <a:lstStyle/>
          <a:p>
            <a:r>
              <a:rPr lang="en-US"/>
              <a:t>Click to edit Master title style</a:t>
            </a:r>
            <a:endParaRPr lang="en-PR"/>
          </a:p>
        </p:txBody>
      </p:sp>
      <p:sp>
        <p:nvSpPr>
          <p:cNvPr id="3" name="Content Placeholder 2">
            <a:extLst>
              <a:ext uri="{FF2B5EF4-FFF2-40B4-BE49-F238E27FC236}">
                <a16:creationId xmlns:a16="http://schemas.microsoft.com/office/drawing/2014/main" id="{E4B65CA9-CF06-47C5-BBD0-AF76C34F83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Date Placeholder 3">
            <a:extLst>
              <a:ext uri="{FF2B5EF4-FFF2-40B4-BE49-F238E27FC236}">
                <a16:creationId xmlns:a16="http://schemas.microsoft.com/office/drawing/2014/main" id="{D5C66168-74F2-4367-9F3F-27C65398103D}"/>
              </a:ext>
            </a:extLst>
          </p:cNvPr>
          <p:cNvSpPr>
            <a:spLocks noGrp="1"/>
          </p:cNvSpPr>
          <p:nvPr>
            <p:ph type="dt" sz="half" idx="10"/>
          </p:nvPr>
        </p:nvSpPr>
        <p:spPr/>
        <p:txBody>
          <a:bodyPr/>
          <a:lstStyle/>
          <a:p>
            <a:fld id="{21D560AA-BADC-41F7-9893-A2DA89E95F92}" type="datetimeFigureOut">
              <a:rPr lang="en-PR" smtClean="0"/>
              <a:t>10/05/2018</a:t>
            </a:fld>
            <a:endParaRPr lang="en-PR"/>
          </a:p>
        </p:txBody>
      </p:sp>
      <p:sp>
        <p:nvSpPr>
          <p:cNvPr id="5" name="Footer Placeholder 4">
            <a:extLst>
              <a:ext uri="{FF2B5EF4-FFF2-40B4-BE49-F238E27FC236}">
                <a16:creationId xmlns:a16="http://schemas.microsoft.com/office/drawing/2014/main" id="{18405E3C-DE20-4A95-A532-74CDCDEDCBDD}"/>
              </a:ext>
            </a:extLst>
          </p:cNvPr>
          <p:cNvSpPr>
            <a:spLocks noGrp="1"/>
          </p:cNvSpPr>
          <p:nvPr>
            <p:ph type="ftr" sz="quarter" idx="11"/>
          </p:nvPr>
        </p:nvSpPr>
        <p:spPr/>
        <p:txBody>
          <a:bodyPr/>
          <a:lstStyle>
            <a:lvl1pPr>
              <a:defRPr>
                <a:solidFill>
                  <a:schemeClr val="tx1"/>
                </a:solidFill>
              </a:defRPr>
            </a:lvl1pPr>
          </a:lstStyle>
          <a:p>
            <a:endParaRPr lang="en-PR" dirty="0"/>
          </a:p>
        </p:txBody>
      </p:sp>
      <p:sp>
        <p:nvSpPr>
          <p:cNvPr id="6" name="Slide Number Placeholder 5">
            <a:extLst>
              <a:ext uri="{FF2B5EF4-FFF2-40B4-BE49-F238E27FC236}">
                <a16:creationId xmlns:a16="http://schemas.microsoft.com/office/drawing/2014/main" id="{F84E70A6-74B1-460D-B509-F32894A5B8FA}"/>
              </a:ext>
            </a:extLst>
          </p:cNvPr>
          <p:cNvSpPr>
            <a:spLocks noGrp="1"/>
          </p:cNvSpPr>
          <p:nvPr>
            <p:ph type="sldNum" sz="quarter" idx="12"/>
          </p:nvPr>
        </p:nvSpPr>
        <p:spPr/>
        <p:txBody>
          <a:bodyPr/>
          <a:lstStyle/>
          <a:p>
            <a:fld id="{A76E32E4-C8CE-4736-BE37-B0D1E37E6123}" type="slidenum">
              <a:rPr lang="en-PR" smtClean="0"/>
              <a:t>‹#›</a:t>
            </a:fld>
            <a:endParaRPr lang="en-PR" dirty="0"/>
          </a:p>
        </p:txBody>
      </p:sp>
      <p:pic>
        <p:nvPicPr>
          <p:cNvPr id="7" name="Picture 6" descr="Logo used by the network-The logo is rectangle using the colors yellow and brown with the name of the network (Puerto Rico Disability Community Relief Network) and a map of Puerto Rico." title="Puerto Rico Disability Community Relief Network LOGO">
            <a:extLst>
              <a:ext uri="{FF2B5EF4-FFF2-40B4-BE49-F238E27FC236}">
                <a16:creationId xmlns:a16="http://schemas.microsoft.com/office/drawing/2014/main" id="{E6064C7E-C710-4BB1-8478-07312751202A}"/>
              </a:ext>
            </a:extLst>
          </p:cNvPr>
          <p:cNvPicPr>
            <a:picLocks noChangeAspect="1"/>
          </p:cNvPicPr>
          <p:nvPr userDrawn="1"/>
        </p:nvPicPr>
        <p:blipFill rotWithShape="1">
          <a:blip r:embed="rId2"/>
          <a:srcRect l="3136" r="6162" b="1"/>
          <a:stretch/>
        </p:blipFill>
        <p:spPr>
          <a:xfrm>
            <a:off x="141539" y="6132513"/>
            <a:ext cx="468061" cy="711081"/>
          </a:xfrm>
          <a:prstGeom prst="rect">
            <a:avLst/>
          </a:prstGeom>
        </p:spPr>
      </p:pic>
    </p:spTree>
    <p:extLst>
      <p:ext uri="{BB962C8B-B14F-4D97-AF65-F5344CB8AC3E}">
        <p14:creationId xmlns:p14="http://schemas.microsoft.com/office/powerpoint/2010/main" val="3638752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ECF9-BE2A-4196-8955-9B1891789C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R"/>
          </a:p>
        </p:txBody>
      </p:sp>
      <p:sp>
        <p:nvSpPr>
          <p:cNvPr id="3" name="Text Placeholder 2">
            <a:extLst>
              <a:ext uri="{FF2B5EF4-FFF2-40B4-BE49-F238E27FC236}">
                <a16:creationId xmlns:a16="http://schemas.microsoft.com/office/drawing/2014/main" id="{1F3962D7-EF20-4A30-936D-D9DC90F265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80EA3AF-AAB6-45AE-BB56-5CEA19300E08}"/>
              </a:ext>
            </a:extLst>
          </p:cNvPr>
          <p:cNvSpPr>
            <a:spLocks noGrp="1"/>
          </p:cNvSpPr>
          <p:nvPr>
            <p:ph type="dt" sz="half" idx="10"/>
          </p:nvPr>
        </p:nvSpPr>
        <p:spPr/>
        <p:txBody>
          <a:bodyPr/>
          <a:lstStyle/>
          <a:p>
            <a:fld id="{21D560AA-BADC-41F7-9893-A2DA89E95F92}" type="datetimeFigureOut">
              <a:rPr lang="en-PR" smtClean="0"/>
              <a:t>10/05/2018</a:t>
            </a:fld>
            <a:endParaRPr lang="en-PR"/>
          </a:p>
        </p:txBody>
      </p:sp>
      <p:sp>
        <p:nvSpPr>
          <p:cNvPr id="5" name="Footer Placeholder 4">
            <a:extLst>
              <a:ext uri="{FF2B5EF4-FFF2-40B4-BE49-F238E27FC236}">
                <a16:creationId xmlns:a16="http://schemas.microsoft.com/office/drawing/2014/main" id="{37C4E14C-3CE1-43A5-B146-E08548FE7B58}"/>
              </a:ext>
            </a:extLst>
          </p:cNvPr>
          <p:cNvSpPr>
            <a:spLocks noGrp="1"/>
          </p:cNvSpPr>
          <p:nvPr>
            <p:ph type="ftr" sz="quarter" idx="11"/>
          </p:nvPr>
        </p:nvSpPr>
        <p:spPr/>
        <p:txBody>
          <a:bodyPr/>
          <a:lstStyle/>
          <a:p>
            <a:endParaRPr lang="en-PR"/>
          </a:p>
        </p:txBody>
      </p:sp>
      <p:sp>
        <p:nvSpPr>
          <p:cNvPr id="6" name="Slide Number Placeholder 5">
            <a:extLst>
              <a:ext uri="{FF2B5EF4-FFF2-40B4-BE49-F238E27FC236}">
                <a16:creationId xmlns:a16="http://schemas.microsoft.com/office/drawing/2014/main" id="{719BEB99-A2B4-4EBA-A0B1-A1C506F34633}"/>
              </a:ext>
            </a:extLst>
          </p:cNvPr>
          <p:cNvSpPr>
            <a:spLocks noGrp="1"/>
          </p:cNvSpPr>
          <p:nvPr>
            <p:ph type="sldNum" sz="quarter" idx="12"/>
          </p:nvPr>
        </p:nvSpPr>
        <p:spPr/>
        <p:txBody>
          <a:bodyPr/>
          <a:lstStyle/>
          <a:p>
            <a:fld id="{A76E32E4-C8CE-4736-BE37-B0D1E37E6123}" type="slidenum">
              <a:rPr lang="en-PR" smtClean="0"/>
              <a:t>‹#›</a:t>
            </a:fld>
            <a:endParaRPr lang="en-PR"/>
          </a:p>
        </p:txBody>
      </p:sp>
    </p:spTree>
    <p:extLst>
      <p:ext uri="{BB962C8B-B14F-4D97-AF65-F5344CB8AC3E}">
        <p14:creationId xmlns:p14="http://schemas.microsoft.com/office/powerpoint/2010/main" val="450076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46A1A-6F71-4085-8B07-E23BFC709451}"/>
              </a:ext>
            </a:extLst>
          </p:cNvPr>
          <p:cNvSpPr>
            <a:spLocks noGrp="1"/>
          </p:cNvSpPr>
          <p:nvPr>
            <p:ph type="title"/>
          </p:nvPr>
        </p:nvSpPr>
        <p:spPr/>
        <p:txBody>
          <a:bodyPr/>
          <a:lstStyle/>
          <a:p>
            <a:r>
              <a:rPr lang="en-US"/>
              <a:t>Click to edit Master title style</a:t>
            </a:r>
            <a:endParaRPr lang="en-PR"/>
          </a:p>
        </p:txBody>
      </p:sp>
      <p:sp>
        <p:nvSpPr>
          <p:cNvPr id="3" name="Content Placeholder 2">
            <a:extLst>
              <a:ext uri="{FF2B5EF4-FFF2-40B4-BE49-F238E27FC236}">
                <a16:creationId xmlns:a16="http://schemas.microsoft.com/office/drawing/2014/main" id="{3B4D1DD1-C904-4EBE-B9EF-C110A1987E2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Content Placeholder 3">
            <a:extLst>
              <a:ext uri="{FF2B5EF4-FFF2-40B4-BE49-F238E27FC236}">
                <a16:creationId xmlns:a16="http://schemas.microsoft.com/office/drawing/2014/main" id="{7A12D0E4-249E-4FE9-9A8F-ECAFEA7D776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5" name="Date Placeholder 4">
            <a:extLst>
              <a:ext uri="{FF2B5EF4-FFF2-40B4-BE49-F238E27FC236}">
                <a16:creationId xmlns:a16="http://schemas.microsoft.com/office/drawing/2014/main" id="{7FB370CD-1746-4947-82E6-CD727E4A211D}"/>
              </a:ext>
            </a:extLst>
          </p:cNvPr>
          <p:cNvSpPr>
            <a:spLocks noGrp="1"/>
          </p:cNvSpPr>
          <p:nvPr>
            <p:ph type="dt" sz="half" idx="10"/>
          </p:nvPr>
        </p:nvSpPr>
        <p:spPr/>
        <p:txBody>
          <a:bodyPr/>
          <a:lstStyle/>
          <a:p>
            <a:fld id="{21D560AA-BADC-41F7-9893-A2DA89E95F92}" type="datetimeFigureOut">
              <a:rPr lang="en-PR" smtClean="0"/>
              <a:t>10/05/2018</a:t>
            </a:fld>
            <a:endParaRPr lang="en-PR"/>
          </a:p>
        </p:txBody>
      </p:sp>
      <p:sp>
        <p:nvSpPr>
          <p:cNvPr id="6" name="Footer Placeholder 5">
            <a:extLst>
              <a:ext uri="{FF2B5EF4-FFF2-40B4-BE49-F238E27FC236}">
                <a16:creationId xmlns:a16="http://schemas.microsoft.com/office/drawing/2014/main" id="{DA6DFD6D-7C51-44AE-AAE2-12DE8F9E2C8F}"/>
              </a:ext>
            </a:extLst>
          </p:cNvPr>
          <p:cNvSpPr>
            <a:spLocks noGrp="1"/>
          </p:cNvSpPr>
          <p:nvPr>
            <p:ph type="ftr" sz="quarter" idx="11"/>
          </p:nvPr>
        </p:nvSpPr>
        <p:spPr/>
        <p:txBody>
          <a:bodyPr/>
          <a:lstStyle/>
          <a:p>
            <a:endParaRPr lang="en-PR"/>
          </a:p>
        </p:txBody>
      </p:sp>
      <p:sp>
        <p:nvSpPr>
          <p:cNvPr id="7" name="Slide Number Placeholder 6">
            <a:extLst>
              <a:ext uri="{FF2B5EF4-FFF2-40B4-BE49-F238E27FC236}">
                <a16:creationId xmlns:a16="http://schemas.microsoft.com/office/drawing/2014/main" id="{503170EE-5F8B-49CA-BB2F-D4E75038639D}"/>
              </a:ext>
            </a:extLst>
          </p:cNvPr>
          <p:cNvSpPr>
            <a:spLocks noGrp="1"/>
          </p:cNvSpPr>
          <p:nvPr>
            <p:ph type="sldNum" sz="quarter" idx="12"/>
          </p:nvPr>
        </p:nvSpPr>
        <p:spPr/>
        <p:txBody>
          <a:bodyPr/>
          <a:lstStyle/>
          <a:p>
            <a:fld id="{A76E32E4-C8CE-4736-BE37-B0D1E37E6123}" type="slidenum">
              <a:rPr lang="en-PR" smtClean="0"/>
              <a:t>‹#›</a:t>
            </a:fld>
            <a:endParaRPr lang="en-PR"/>
          </a:p>
        </p:txBody>
      </p:sp>
      <p:pic>
        <p:nvPicPr>
          <p:cNvPr id="8" name="Picture 7" descr="Logo used by the network-The logo is rectangle using the colors yellow and brown with the name of the network (Puerto Rico Disability Community Relief Network) and a map of Puerto Rico." title="Puerto Rico Disability Community Relief Network LOGO">
            <a:extLst>
              <a:ext uri="{FF2B5EF4-FFF2-40B4-BE49-F238E27FC236}">
                <a16:creationId xmlns:a16="http://schemas.microsoft.com/office/drawing/2014/main" id="{883CA2F4-01FF-4A76-90D3-984D8460118B}"/>
              </a:ext>
            </a:extLst>
          </p:cNvPr>
          <p:cNvPicPr>
            <a:picLocks noChangeAspect="1"/>
          </p:cNvPicPr>
          <p:nvPr userDrawn="1"/>
        </p:nvPicPr>
        <p:blipFill rotWithShape="1">
          <a:blip r:embed="rId2"/>
          <a:srcRect l="3136" r="6162" b="1"/>
          <a:stretch/>
        </p:blipFill>
        <p:spPr>
          <a:xfrm>
            <a:off x="141539" y="6146919"/>
            <a:ext cx="468061" cy="711081"/>
          </a:xfrm>
          <a:prstGeom prst="rect">
            <a:avLst/>
          </a:prstGeom>
        </p:spPr>
      </p:pic>
    </p:spTree>
    <p:extLst>
      <p:ext uri="{BB962C8B-B14F-4D97-AF65-F5344CB8AC3E}">
        <p14:creationId xmlns:p14="http://schemas.microsoft.com/office/powerpoint/2010/main" val="1863383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A3000-AA0E-4148-8A28-58BD085C8468}"/>
              </a:ext>
            </a:extLst>
          </p:cNvPr>
          <p:cNvSpPr>
            <a:spLocks noGrp="1"/>
          </p:cNvSpPr>
          <p:nvPr>
            <p:ph type="title"/>
          </p:nvPr>
        </p:nvSpPr>
        <p:spPr>
          <a:xfrm>
            <a:off x="839788" y="365125"/>
            <a:ext cx="10515600" cy="1325563"/>
          </a:xfrm>
        </p:spPr>
        <p:txBody>
          <a:bodyPr/>
          <a:lstStyle/>
          <a:p>
            <a:r>
              <a:rPr lang="en-US"/>
              <a:t>Click to edit Master title style</a:t>
            </a:r>
            <a:endParaRPr lang="en-PR"/>
          </a:p>
        </p:txBody>
      </p:sp>
      <p:sp>
        <p:nvSpPr>
          <p:cNvPr id="3" name="Text Placeholder 2">
            <a:extLst>
              <a:ext uri="{FF2B5EF4-FFF2-40B4-BE49-F238E27FC236}">
                <a16:creationId xmlns:a16="http://schemas.microsoft.com/office/drawing/2014/main" id="{6719E23E-7D23-4F74-82E2-E5E6950D6E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6228EA6-9849-4993-AB28-207798A8899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5" name="Text Placeholder 4">
            <a:extLst>
              <a:ext uri="{FF2B5EF4-FFF2-40B4-BE49-F238E27FC236}">
                <a16:creationId xmlns:a16="http://schemas.microsoft.com/office/drawing/2014/main" id="{49BA982A-8BD3-4E9D-AB87-2207654419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451F2D3-A35A-4F24-830E-120D01A28CC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7" name="Date Placeholder 6">
            <a:extLst>
              <a:ext uri="{FF2B5EF4-FFF2-40B4-BE49-F238E27FC236}">
                <a16:creationId xmlns:a16="http://schemas.microsoft.com/office/drawing/2014/main" id="{88BAD195-04EC-4599-8779-3FC586C1C691}"/>
              </a:ext>
            </a:extLst>
          </p:cNvPr>
          <p:cNvSpPr>
            <a:spLocks noGrp="1"/>
          </p:cNvSpPr>
          <p:nvPr>
            <p:ph type="dt" sz="half" idx="10"/>
          </p:nvPr>
        </p:nvSpPr>
        <p:spPr/>
        <p:txBody>
          <a:bodyPr/>
          <a:lstStyle/>
          <a:p>
            <a:fld id="{21D560AA-BADC-41F7-9893-A2DA89E95F92}" type="datetimeFigureOut">
              <a:rPr lang="en-PR" smtClean="0"/>
              <a:t>10/05/2018</a:t>
            </a:fld>
            <a:endParaRPr lang="en-PR"/>
          </a:p>
        </p:txBody>
      </p:sp>
      <p:sp>
        <p:nvSpPr>
          <p:cNvPr id="8" name="Footer Placeholder 7">
            <a:extLst>
              <a:ext uri="{FF2B5EF4-FFF2-40B4-BE49-F238E27FC236}">
                <a16:creationId xmlns:a16="http://schemas.microsoft.com/office/drawing/2014/main" id="{3AF35FF1-CF68-413B-9319-9AF0F0296E71}"/>
              </a:ext>
            </a:extLst>
          </p:cNvPr>
          <p:cNvSpPr>
            <a:spLocks noGrp="1"/>
          </p:cNvSpPr>
          <p:nvPr>
            <p:ph type="ftr" sz="quarter" idx="11"/>
          </p:nvPr>
        </p:nvSpPr>
        <p:spPr/>
        <p:txBody>
          <a:bodyPr/>
          <a:lstStyle/>
          <a:p>
            <a:endParaRPr lang="en-PR"/>
          </a:p>
        </p:txBody>
      </p:sp>
      <p:sp>
        <p:nvSpPr>
          <p:cNvPr id="9" name="Slide Number Placeholder 8">
            <a:extLst>
              <a:ext uri="{FF2B5EF4-FFF2-40B4-BE49-F238E27FC236}">
                <a16:creationId xmlns:a16="http://schemas.microsoft.com/office/drawing/2014/main" id="{7687CA61-2CAD-40B8-AB13-E5E221605E22}"/>
              </a:ext>
            </a:extLst>
          </p:cNvPr>
          <p:cNvSpPr>
            <a:spLocks noGrp="1"/>
          </p:cNvSpPr>
          <p:nvPr>
            <p:ph type="sldNum" sz="quarter" idx="12"/>
          </p:nvPr>
        </p:nvSpPr>
        <p:spPr/>
        <p:txBody>
          <a:bodyPr/>
          <a:lstStyle/>
          <a:p>
            <a:fld id="{A76E32E4-C8CE-4736-BE37-B0D1E37E6123}" type="slidenum">
              <a:rPr lang="en-PR" smtClean="0"/>
              <a:t>‹#›</a:t>
            </a:fld>
            <a:endParaRPr lang="en-PR"/>
          </a:p>
        </p:txBody>
      </p:sp>
    </p:spTree>
    <p:extLst>
      <p:ext uri="{BB962C8B-B14F-4D97-AF65-F5344CB8AC3E}">
        <p14:creationId xmlns:p14="http://schemas.microsoft.com/office/powerpoint/2010/main" val="2028715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1F962-4D70-4FE6-997A-88AFC6219487}"/>
              </a:ext>
            </a:extLst>
          </p:cNvPr>
          <p:cNvSpPr>
            <a:spLocks noGrp="1"/>
          </p:cNvSpPr>
          <p:nvPr>
            <p:ph type="title"/>
          </p:nvPr>
        </p:nvSpPr>
        <p:spPr/>
        <p:txBody>
          <a:bodyPr/>
          <a:lstStyle/>
          <a:p>
            <a:r>
              <a:rPr lang="en-US"/>
              <a:t>Click to edit Master title style</a:t>
            </a:r>
            <a:endParaRPr lang="en-PR"/>
          </a:p>
        </p:txBody>
      </p:sp>
      <p:sp>
        <p:nvSpPr>
          <p:cNvPr id="3" name="Date Placeholder 2">
            <a:extLst>
              <a:ext uri="{FF2B5EF4-FFF2-40B4-BE49-F238E27FC236}">
                <a16:creationId xmlns:a16="http://schemas.microsoft.com/office/drawing/2014/main" id="{3C24F31B-5D70-4D6C-B483-E5153E848576}"/>
              </a:ext>
            </a:extLst>
          </p:cNvPr>
          <p:cNvSpPr>
            <a:spLocks noGrp="1"/>
          </p:cNvSpPr>
          <p:nvPr>
            <p:ph type="dt" sz="half" idx="10"/>
          </p:nvPr>
        </p:nvSpPr>
        <p:spPr/>
        <p:txBody>
          <a:bodyPr/>
          <a:lstStyle/>
          <a:p>
            <a:fld id="{21D560AA-BADC-41F7-9893-A2DA89E95F92}" type="datetimeFigureOut">
              <a:rPr lang="en-PR" smtClean="0"/>
              <a:t>10/05/2018</a:t>
            </a:fld>
            <a:endParaRPr lang="en-PR"/>
          </a:p>
        </p:txBody>
      </p:sp>
      <p:sp>
        <p:nvSpPr>
          <p:cNvPr id="4" name="Footer Placeholder 3">
            <a:extLst>
              <a:ext uri="{FF2B5EF4-FFF2-40B4-BE49-F238E27FC236}">
                <a16:creationId xmlns:a16="http://schemas.microsoft.com/office/drawing/2014/main" id="{01CF74E7-4546-41E8-9BEF-9C58AAA3B737}"/>
              </a:ext>
            </a:extLst>
          </p:cNvPr>
          <p:cNvSpPr>
            <a:spLocks noGrp="1"/>
          </p:cNvSpPr>
          <p:nvPr>
            <p:ph type="ftr" sz="quarter" idx="11"/>
          </p:nvPr>
        </p:nvSpPr>
        <p:spPr/>
        <p:txBody>
          <a:bodyPr/>
          <a:lstStyle/>
          <a:p>
            <a:endParaRPr lang="en-PR"/>
          </a:p>
        </p:txBody>
      </p:sp>
      <p:sp>
        <p:nvSpPr>
          <p:cNvPr id="5" name="Slide Number Placeholder 4">
            <a:extLst>
              <a:ext uri="{FF2B5EF4-FFF2-40B4-BE49-F238E27FC236}">
                <a16:creationId xmlns:a16="http://schemas.microsoft.com/office/drawing/2014/main" id="{143AA761-BFC7-4CE1-820E-3F8BD4ECB0F7}"/>
              </a:ext>
            </a:extLst>
          </p:cNvPr>
          <p:cNvSpPr>
            <a:spLocks noGrp="1"/>
          </p:cNvSpPr>
          <p:nvPr>
            <p:ph type="sldNum" sz="quarter" idx="12"/>
          </p:nvPr>
        </p:nvSpPr>
        <p:spPr/>
        <p:txBody>
          <a:bodyPr/>
          <a:lstStyle/>
          <a:p>
            <a:fld id="{A76E32E4-C8CE-4736-BE37-B0D1E37E6123}" type="slidenum">
              <a:rPr lang="en-PR" smtClean="0"/>
              <a:t>‹#›</a:t>
            </a:fld>
            <a:endParaRPr lang="en-PR"/>
          </a:p>
        </p:txBody>
      </p:sp>
    </p:spTree>
    <p:extLst>
      <p:ext uri="{BB962C8B-B14F-4D97-AF65-F5344CB8AC3E}">
        <p14:creationId xmlns:p14="http://schemas.microsoft.com/office/powerpoint/2010/main" val="2688403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7CF2E9-33B4-4737-861E-BAAB639DAB2D}"/>
              </a:ext>
            </a:extLst>
          </p:cNvPr>
          <p:cNvSpPr>
            <a:spLocks noGrp="1"/>
          </p:cNvSpPr>
          <p:nvPr>
            <p:ph type="dt" sz="half" idx="10"/>
          </p:nvPr>
        </p:nvSpPr>
        <p:spPr/>
        <p:txBody>
          <a:bodyPr/>
          <a:lstStyle/>
          <a:p>
            <a:fld id="{21D560AA-BADC-41F7-9893-A2DA89E95F92}" type="datetimeFigureOut">
              <a:rPr lang="en-PR" smtClean="0"/>
              <a:t>10/05/2018</a:t>
            </a:fld>
            <a:endParaRPr lang="en-PR"/>
          </a:p>
        </p:txBody>
      </p:sp>
      <p:sp>
        <p:nvSpPr>
          <p:cNvPr id="3" name="Footer Placeholder 2">
            <a:extLst>
              <a:ext uri="{FF2B5EF4-FFF2-40B4-BE49-F238E27FC236}">
                <a16:creationId xmlns:a16="http://schemas.microsoft.com/office/drawing/2014/main" id="{0A9EE973-3601-48DF-8D42-06F37CFF13AD}"/>
              </a:ext>
            </a:extLst>
          </p:cNvPr>
          <p:cNvSpPr>
            <a:spLocks noGrp="1"/>
          </p:cNvSpPr>
          <p:nvPr>
            <p:ph type="ftr" sz="quarter" idx="11"/>
          </p:nvPr>
        </p:nvSpPr>
        <p:spPr/>
        <p:txBody>
          <a:bodyPr/>
          <a:lstStyle/>
          <a:p>
            <a:endParaRPr lang="en-PR"/>
          </a:p>
        </p:txBody>
      </p:sp>
      <p:sp>
        <p:nvSpPr>
          <p:cNvPr id="4" name="Slide Number Placeholder 3">
            <a:extLst>
              <a:ext uri="{FF2B5EF4-FFF2-40B4-BE49-F238E27FC236}">
                <a16:creationId xmlns:a16="http://schemas.microsoft.com/office/drawing/2014/main" id="{072D1DDF-E97D-47EC-B164-D59673C1D772}"/>
              </a:ext>
            </a:extLst>
          </p:cNvPr>
          <p:cNvSpPr>
            <a:spLocks noGrp="1"/>
          </p:cNvSpPr>
          <p:nvPr>
            <p:ph type="sldNum" sz="quarter" idx="12"/>
          </p:nvPr>
        </p:nvSpPr>
        <p:spPr/>
        <p:txBody>
          <a:bodyPr/>
          <a:lstStyle/>
          <a:p>
            <a:fld id="{A76E32E4-C8CE-4736-BE37-B0D1E37E6123}" type="slidenum">
              <a:rPr lang="en-PR" smtClean="0"/>
              <a:t>‹#›</a:t>
            </a:fld>
            <a:endParaRPr lang="en-PR"/>
          </a:p>
        </p:txBody>
      </p:sp>
    </p:spTree>
    <p:extLst>
      <p:ext uri="{BB962C8B-B14F-4D97-AF65-F5344CB8AC3E}">
        <p14:creationId xmlns:p14="http://schemas.microsoft.com/office/powerpoint/2010/main" val="2587860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C95C8-2960-43B7-BDD9-66AB6C8099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R"/>
          </a:p>
        </p:txBody>
      </p:sp>
      <p:sp>
        <p:nvSpPr>
          <p:cNvPr id="3" name="Content Placeholder 2">
            <a:extLst>
              <a:ext uri="{FF2B5EF4-FFF2-40B4-BE49-F238E27FC236}">
                <a16:creationId xmlns:a16="http://schemas.microsoft.com/office/drawing/2014/main" id="{124288C1-9451-480D-917A-7D5FAE4B35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Text Placeholder 3">
            <a:extLst>
              <a:ext uri="{FF2B5EF4-FFF2-40B4-BE49-F238E27FC236}">
                <a16:creationId xmlns:a16="http://schemas.microsoft.com/office/drawing/2014/main" id="{D1AB6089-23BE-40EF-AA3F-04CEE76319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8FCE595-4FD0-4D2C-9CF0-37E2586F3622}"/>
              </a:ext>
            </a:extLst>
          </p:cNvPr>
          <p:cNvSpPr>
            <a:spLocks noGrp="1"/>
          </p:cNvSpPr>
          <p:nvPr>
            <p:ph type="dt" sz="half" idx="10"/>
          </p:nvPr>
        </p:nvSpPr>
        <p:spPr/>
        <p:txBody>
          <a:bodyPr/>
          <a:lstStyle/>
          <a:p>
            <a:fld id="{21D560AA-BADC-41F7-9893-A2DA89E95F92}" type="datetimeFigureOut">
              <a:rPr lang="en-PR" smtClean="0"/>
              <a:t>10/05/2018</a:t>
            </a:fld>
            <a:endParaRPr lang="en-PR"/>
          </a:p>
        </p:txBody>
      </p:sp>
      <p:sp>
        <p:nvSpPr>
          <p:cNvPr id="6" name="Footer Placeholder 5">
            <a:extLst>
              <a:ext uri="{FF2B5EF4-FFF2-40B4-BE49-F238E27FC236}">
                <a16:creationId xmlns:a16="http://schemas.microsoft.com/office/drawing/2014/main" id="{3F25A532-C80D-4569-AC01-55190AC4A6BB}"/>
              </a:ext>
            </a:extLst>
          </p:cNvPr>
          <p:cNvSpPr>
            <a:spLocks noGrp="1"/>
          </p:cNvSpPr>
          <p:nvPr>
            <p:ph type="ftr" sz="quarter" idx="11"/>
          </p:nvPr>
        </p:nvSpPr>
        <p:spPr/>
        <p:txBody>
          <a:bodyPr/>
          <a:lstStyle/>
          <a:p>
            <a:endParaRPr lang="en-PR"/>
          </a:p>
        </p:txBody>
      </p:sp>
      <p:sp>
        <p:nvSpPr>
          <p:cNvPr id="7" name="Slide Number Placeholder 6">
            <a:extLst>
              <a:ext uri="{FF2B5EF4-FFF2-40B4-BE49-F238E27FC236}">
                <a16:creationId xmlns:a16="http://schemas.microsoft.com/office/drawing/2014/main" id="{9FDAF857-B67C-465D-9FA0-5EEB7657AD5D}"/>
              </a:ext>
            </a:extLst>
          </p:cNvPr>
          <p:cNvSpPr>
            <a:spLocks noGrp="1"/>
          </p:cNvSpPr>
          <p:nvPr>
            <p:ph type="sldNum" sz="quarter" idx="12"/>
          </p:nvPr>
        </p:nvSpPr>
        <p:spPr/>
        <p:txBody>
          <a:bodyPr/>
          <a:lstStyle/>
          <a:p>
            <a:fld id="{A76E32E4-C8CE-4736-BE37-B0D1E37E6123}" type="slidenum">
              <a:rPr lang="en-PR" smtClean="0"/>
              <a:t>‹#›</a:t>
            </a:fld>
            <a:endParaRPr lang="en-PR"/>
          </a:p>
        </p:txBody>
      </p:sp>
    </p:spTree>
    <p:extLst>
      <p:ext uri="{BB962C8B-B14F-4D97-AF65-F5344CB8AC3E}">
        <p14:creationId xmlns:p14="http://schemas.microsoft.com/office/powerpoint/2010/main" val="243056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DCF5F-7AA9-44ED-9F38-F66820C30A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R"/>
          </a:p>
        </p:txBody>
      </p:sp>
      <p:sp>
        <p:nvSpPr>
          <p:cNvPr id="3" name="Picture Placeholder 2">
            <a:extLst>
              <a:ext uri="{FF2B5EF4-FFF2-40B4-BE49-F238E27FC236}">
                <a16:creationId xmlns:a16="http://schemas.microsoft.com/office/drawing/2014/main" id="{94990916-07C3-481D-A8CC-4B3E66FD41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R"/>
          </a:p>
        </p:txBody>
      </p:sp>
      <p:sp>
        <p:nvSpPr>
          <p:cNvPr id="4" name="Text Placeholder 3">
            <a:extLst>
              <a:ext uri="{FF2B5EF4-FFF2-40B4-BE49-F238E27FC236}">
                <a16:creationId xmlns:a16="http://schemas.microsoft.com/office/drawing/2014/main" id="{211AD2E5-2154-466D-AD3C-01CD51493D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4519AB3-3D51-4114-95FB-4EACD33DBB94}"/>
              </a:ext>
            </a:extLst>
          </p:cNvPr>
          <p:cNvSpPr>
            <a:spLocks noGrp="1"/>
          </p:cNvSpPr>
          <p:nvPr>
            <p:ph type="dt" sz="half" idx="10"/>
          </p:nvPr>
        </p:nvSpPr>
        <p:spPr/>
        <p:txBody>
          <a:bodyPr/>
          <a:lstStyle/>
          <a:p>
            <a:fld id="{21D560AA-BADC-41F7-9893-A2DA89E95F92}" type="datetimeFigureOut">
              <a:rPr lang="en-PR" smtClean="0"/>
              <a:t>10/05/2018</a:t>
            </a:fld>
            <a:endParaRPr lang="en-PR"/>
          </a:p>
        </p:txBody>
      </p:sp>
      <p:sp>
        <p:nvSpPr>
          <p:cNvPr id="6" name="Footer Placeholder 5">
            <a:extLst>
              <a:ext uri="{FF2B5EF4-FFF2-40B4-BE49-F238E27FC236}">
                <a16:creationId xmlns:a16="http://schemas.microsoft.com/office/drawing/2014/main" id="{4486714A-1C76-4615-B322-D06F3FF841E4}"/>
              </a:ext>
            </a:extLst>
          </p:cNvPr>
          <p:cNvSpPr>
            <a:spLocks noGrp="1"/>
          </p:cNvSpPr>
          <p:nvPr>
            <p:ph type="ftr" sz="quarter" idx="11"/>
          </p:nvPr>
        </p:nvSpPr>
        <p:spPr/>
        <p:txBody>
          <a:bodyPr/>
          <a:lstStyle/>
          <a:p>
            <a:endParaRPr lang="en-PR"/>
          </a:p>
        </p:txBody>
      </p:sp>
      <p:sp>
        <p:nvSpPr>
          <p:cNvPr id="7" name="Slide Number Placeholder 6">
            <a:extLst>
              <a:ext uri="{FF2B5EF4-FFF2-40B4-BE49-F238E27FC236}">
                <a16:creationId xmlns:a16="http://schemas.microsoft.com/office/drawing/2014/main" id="{A83EEC50-6A22-4B50-83FB-7DA1E35715BF}"/>
              </a:ext>
            </a:extLst>
          </p:cNvPr>
          <p:cNvSpPr>
            <a:spLocks noGrp="1"/>
          </p:cNvSpPr>
          <p:nvPr>
            <p:ph type="sldNum" sz="quarter" idx="12"/>
          </p:nvPr>
        </p:nvSpPr>
        <p:spPr/>
        <p:txBody>
          <a:bodyPr/>
          <a:lstStyle/>
          <a:p>
            <a:fld id="{A76E32E4-C8CE-4736-BE37-B0D1E37E6123}" type="slidenum">
              <a:rPr lang="en-PR" smtClean="0"/>
              <a:t>‹#›</a:t>
            </a:fld>
            <a:endParaRPr lang="en-PR"/>
          </a:p>
        </p:txBody>
      </p:sp>
    </p:spTree>
    <p:extLst>
      <p:ext uri="{BB962C8B-B14F-4D97-AF65-F5344CB8AC3E}">
        <p14:creationId xmlns:p14="http://schemas.microsoft.com/office/powerpoint/2010/main" val="2206785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C0C5D6-BC75-42C0-9AA8-07984A9E5A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R"/>
          </a:p>
        </p:txBody>
      </p:sp>
      <p:sp>
        <p:nvSpPr>
          <p:cNvPr id="3" name="Text Placeholder 2">
            <a:extLst>
              <a:ext uri="{FF2B5EF4-FFF2-40B4-BE49-F238E27FC236}">
                <a16:creationId xmlns:a16="http://schemas.microsoft.com/office/drawing/2014/main" id="{FC07DDC3-1D4F-4FBC-8364-549F41B656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Date Placeholder 3">
            <a:extLst>
              <a:ext uri="{FF2B5EF4-FFF2-40B4-BE49-F238E27FC236}">
                <a16:creationId xmlns:a16="http://schemas.microsoft.com/office/drawing/2014/main" id="{A7F8B32E-EF74-47A1-B76F-4CFDA42C6B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D560AA-BADC-41F7-9893-A2DA89E95F92}" type="datetimeFigureOut">
              <a:rPr lang="en-PR" smtClean="0"/>
              <a:t>10/05/2018</a:t>
            </a:fld>
            <a:endParaRPr lang="en-PR"/>
          </a:p>
        </p:txBody>
      </p:sp>
      <p:sp>
        <p:nvSpPr>
          <p:cNvPr id="5" name="Footer Placeholder 4">
            <a:extLst>
              <a:ext uri="{FF2B5EF4-FFF2-40B4-BE49-F238E27FC236}">
                <a16:creationId xmlns:a16="http://schemas.microsoft.com/office/drawing/2014/main" id="{59689EF6-CB81-4F36-BB58-86D3932FB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PUERTO RICO DISABILITY COMMUNITY RELIEF NETWORK</a:t>
            </a:r>
            <a:endParaRPr lang="en-PR" dirty="0"/>
          </a:p>
        </p:txBody>
      </p:sp>
      <p:sp>
        <p:nvSpPr>
          <p:cNvPr id="6" name="Slide Number Placeholder 5">
            <a:extLst>
              <a:ext uri="{FF2B5EF4-FFF2-40B4-BE49-F238E27FC236}">
                <a16:creationId xmlns:a16="http://schemas.microsoft.com/office/drawing/2014/main" id="{E5B42343-1F5F-4076-A2B5-05829EDA4D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E32E4-C8CE-4736-BE37-B0D1E37E6123}" type="slidenum">
              <a:rPr lang="en-PR" smtClean="0"/>
              <a:t>‹#›</a:t>
            </a:fld>
            <a:endParaRPr lang="en-PR"/>
          </a:p>
        </p:txBody>
      </p:sp>
    </p:spTree>
    <p:extLst>
      <p:ext uri="{BB962C8B-B14F-4D97-AF65-F5344CB8AC3E}">
        <p14:creationId xmlns:p14="http://schemas.microsoft.com/office/powerpoint/2010/main" val="30574873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40968" y="614149"/>
            <a:ext cx="6529131" cy="2626360"/>
          </a:xfrm>
          <a:solidFill>
            <a:schemeClr val="bg2">
              <a:lumMod val="75000"/>
            </a:schemeClr>
          </a:solidFill>
        </p:spPr>
        <p:txBody>
          <a:bodyPr>
            <a:noAutofit/>
          </a:bodyPr>
          <a:lstStyle/>
          <a:p>
            <a:pPr algn="l"/>
            <a:r>
              <a:rPr lang="en-US" sz="3600" b="1" dirty="0">
                <a:latin typeface="Verdana" panose="020B0604030504040204" pitchFamily="34" charset="0"/>
                <a:ea typeface="Verdana" panose="020B0604030504040204" pitchFamily="34" charset="0"/>
              </a:rPr>
              <a:t>One year after María…</a:t>
            </a:r>
            <a:br>
              <a:rPr lang="en-US" sz="3600" b="1" dirty="0">
                <a:latin typeface="Verdana" panose="020B0604030504040204" pitchFamily="34" charset="0"/>
                <a:ea typeface="Verdana" panose="020B0604030504040204" pitchFamily="34" charset="0"/>
              </a:rPr>
            </a:br>
            <a:r>
              <a:rPr lang="en-US" sz="3600" b="1" dirty="0">
                <a:latin typeface="Verdana" panose="020B0604030504040204" pitchFamily="34" charset="0"/>
                <a:ea typeface="Verdana" panose="020B0604030504040204" pitchFamily="34" charset="0"/>
              </a:rPr>
              <a:t>How is Puerto Rico faring and how are we planning for the next disaster?</a:t>
            </a:r>
          </a:p>
        </p:txBody>
      </p:sp>
      <p:sp>
        <p:nvSpPr>
          <p:cNvPr id="3" name="Subtitle 2"/>
          <p:cNvSpPr>
            <a:spLocks noGrp="1"/>
          </p:cNvSpPr>
          <p:nvPr>
            <p:ph type="subTitle" idx="1"/>
          </p:nvPr>
        </p:nvSpPr>
        <p:spPr>
          <a:xfrm>
            <a:off x="4940968" y="3376864"/>
            <a:ext cx="6529130" cy="2246014"/>
          </a:xfrm>
          <a:solidFill>
            <a:schemeClr val="bg2">
              <a:lumMod val="75000"/>
            </a:schemeClr>
          </a:solidFill>
        </p:spPr>
        <p:txBody>
          <a:bodyPr>
            <a:noAutofit/>
          </a:bodyPr>
          <a:lstStyle/>
          <a:p>
            <a:pPr algn="l"/>
            <a:endParaRPr lang="en-US" b="1" dirty="0">
              <a:latin typeface="Verdana" panose="020B0604030504040204" pitchFamily="34" charset="0"/>
              <a:ea typeface="Verdana" panose="020B0604030504040204" pitchFamily="34" charset="0"/>
            </a:endParaRPr>
          </a:p>
          <a:p>
            <a:pPr algn="l"/>
            <a:r>
              <a:rPr lang="en-US" b="1" dirty="0">
                <a:latin typeface="Verdana" panose="020B0604030504040204" pitchFamily="34" charset="0"/>
                <a:ea typeface="Verdana" panose="020B0604030504040204" pitchFamily="34" charset="0"/>
              </a:rPr>
              <a:t>Puerto Rico Disability Community Relief Network</a:t>
            </a:r>
          </a:p>
          <a:p>
            <a:pPr algn="l"/>
            <a:endParaRPr lang="en-US" b="1" dirty="0">
              <a:latin typeface="Verdana" panose="020B0604030504040204" pitchFamily="34" charset="0"/>
              <a:ea typeface="Verdana" panose="020B0604030504040204" pitchFamily="34" charset="0"/>
            </a:endParaRPr>
          </a:p>
          <a:p>
            <a:pPr algn="l"/>
            <a:r>
              <a:rPr lang="en-US" b="1" dirty="0">
                <a:latin typeface="Verdana" panose="020B0604030504040204" pitchFamily="34" charset="0"/>
                <a:ea typeface="Verdana" panose="020B0604030504040204" pitchFamily="34" charset="0"/>
              </a:rPr>
              <a:t>October 11, 2018</a:t>
            </a:r>
          </a:p>
        </p:txBody>
      </p:sp>
      <p:pic>
        <p:nvPicPr>
          <p:cNvPr id="4" name="Picture 3" descr="Logo used by the network-The logo is rectangle using the colors yellow and brown with the name of the network (Puerto Rico Disability Community Relief Network) and a map of Puerto Rico." title="Puerto Rico Disability Community Relief Network LOGO">
            <a:extLst>
              <a:ext uri="{FF2B5EF4-FFF2-40B4-BE49-F238E27FC236}">
                <a16:creationId xmlns:a16="http://schemas.microsoft.com/office/drawing/2014/main" id="{C723E8B0-2542-44F2-98C6-0A22C50C69E1}"/>
              </a:ext>
            </a:extLst>
          </p:cNvPr>
          <p:cNvPicPr>
            <a:picLocks noChangeAspect="1"/>
          </p:cNvPicPr>
          <p:nvPr/>
        </p:nvPicPr>
        <p:blipFill rotWithShape="1">
          <a:blip r:embed="rId2"/>
          <a:srcRect l="3136" r="6162" b="1"/>
          <a:stretch/>
        </p:blipFill>
        <p:spPr>
          <a:xfrm>
            <a:off x="667521" y="286602"/>
            <a:ext cx="3686115" cy="5599973"/>
          </a:xfrm>
          <a:prstGeom prst="rect">
            <a:avLst/>
          </a:prstGeom>
        </p:spPr>
      </p:pic>
    </p:spTree>
    <p:extLst>
      <p:ext uri="{BB962C8B-B14F-4D97-AF65-F5344CB8AC3E}">
        <p14:creationId xmlns:p14="http://schemas.microsoft.com/office/powerpoint/2010/main" val="4119217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Disability Employment Rate (2016)</a:t>
            </a:r>
          </a:p>
        </p:txBody>
      </p:sp>
      <p:sp>
        <p:nvSpPr>
          <p:cNvPr id="3" name="Content Placeholder 2"/>
          <p:cNvSpPr>
            <a:spLocks noGrp="1"/>
          </p:cNvSpPr>
          <p:nvPr>
            <p:ph idx="1"/>
          </p:nvPr>
        </p:nvSpPr>
        <p:spPr/>
        <p:txBody>
          <a:bodyPr/>
          <a:lstStyle/>
          <a:p>
            <a:endParaRPr lang="en-US"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People without disabilities- </a:t>
            </a:r>
            <a:r>
              <a:rPr lang="en-US" sz="2400" b="1" dirty="0">
                <a:latin typeface="Verdana" panose="020B0604030504040204" pitchFamily="34" charset="0"/>
                <a:ea typeface="Verdana" panose="020B0604030504040204" pitchFamily="34" charset="0"/>
              </a:rPr>
              <a:t>58.6%</a:t>
            </a:r>
          </a:p>
          <a:p>
            <a:pPr marL="0" indent="0">
              <a:buNone/>
            </a:pPr>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People with Disabilities- </a:t>
            </a:r>
            <a:r>
              <a:rPr lang="en-US" sz="2400" b="1" dirty="0">
                <a:latin typeface="Verdana" panose="020B0604030504040204" pitchFamily="34" charset="0"/>
                <a:ea typeface="Verdana" panose="020B0604030504040204" pitchFamily="34" charset="0"/>
              </a:rPr>
              <a:t>23.1 %</a:t>
            </a:r>
          </a:p>
          <a:p>
            <a:pPr marL="0" indent="0">
              <a:buNone/>
            </a:pPr>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Gap- </a:t>
            </a:r>
            <a:r>
              <a:rPr lang="en-US" sz="2400" b="1" dirty="0">
                <a:latin typeface="Verdana" panose="020B0604030504040204" pitchFamily="34" charset="0"/>
                <a:ea typeface="Verdana" panose="020B0604030504040204" pitchFamily="34" charset="0"/>
              </a:rPr>
              <a:t>35.5</a:t>
            </a:r>
            <a:r>
              <a:rPr lang="en-US" sz="2400" dirty="0">
                <a:latin typeface="Verdana" panose="020B0604030504040204" pitchFamily="34" charset="0"/>
                <a:ea typeface="Verdana" panose="020B0604030504040204" pitchFamily="34" charset="0"/>
              </a:rPr>
              <a:t> percentage points</a:t>
            </a:r>
          </a:p>
        </p:txBody>
      </p:sp>
    </p:spTree>
    <p:extLst>
      <p:ext uri="{BB962C8B-B14F-4D97-AF65-F5344CB8AC3E}">
        <p14:creationId xmlns:p14="http://schemas.microsoft.com/office/powerpoint/2010/main" val="230376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85000"/>
            </a:schemeClr>
          </a:solidFill>
        </p:spPr>
        <p:txBody>
          <a:bodyPr>
            <a:normAutofit/>
          </a:bodyPr>
          <a:lstStyle/>
          <a:p>
            <a:pPr algn="ctr"/>
            <a:r>
              <a:rPr lang="en-US" b="1" dirty="0">
                <a:latin typeface="Verdana" panose="020B0604030504040204" pitchFamily="34" charset="0"/>
                <a:ea typeface="Verdana" panose="020B0604030504040204" pitchFamily="34" charset="0"/>
              </a:rPr>
              <a:t>HURRICANE MARIA </a:t>
            </a:r>
          </a:p>
        </p:txBody>
      </p:sp>
      <p:pic>
        <p:nvPicPr>
          <p:cNvPr id="4" name="Google Shape;663;p97" descr="Satelital image of an hurricane over Puerto Rico" title="Image Hurricane over Puerto Rico"/>
          <p:cNvPicPr preferRelativeResize="0"/>
          <p:nvPr/>
        </p:nvPicPr>
        <p:blipFill rotWithShape="1">
          <a:blip r:embed="rId2">
            <a:alphaModFix/>
          </a:blip>
          <a:srcRect/>
          <a:stretch/>
        </p:blipFill>
        <p:spPr>
          <a:xfrm>
            <a:off x="2524488" y="2414648"/>
            <a:ext cx="6083320" cy="3610099"/>
          </a:xfrm>
          <a:prstGeom prst="rect">
            <a:avLst/>
          </a:prstGeom>
          <a:ln>
            <a:noFill/>
          </a:ln>
          <a:effectLst>
            <a:softEdge rad="112500"/>
          </a:effectLst>
        </p:spPr>
      </p:pic>
    </p:spTree>
    <p:extLst>
      <p:ext uri="{BB962C8B-B14F-4D97-AF65-F5344CB8AC3E}">
        <p14:creationId xmlns:p14="http://schemas.microsoft.com/office/powerpoint/2010/main" val="3932101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Hurricane Maria</a:t>
            </a:r>
          </a:p>
        </p:txBody>
      </p:sp>
      <p:sp>
        <p:nvSpPr>
          <p:cNvPr id="3" name="Content Placeholder 2"/>
          <p:cNvSpPr>
            <a:spLocks noGrp="1"/>
          </p:cNvSpPr>
          <p:nvPr>
            <p:ph idx="1"/>
          </p:nvPr>
        </p:nvSpPr>
        <p:spPr>
          <a:xfrm>
            <a:off x="838200" y="2595646"/>
            <a:ext cx="10515600" cy="1831975"/>
          </a:xfrm>
        </p:spPr>
        <p:txBody>
          <a:bodyPr/>
          <a:lstStyle/>
          <a:p>
            <a:pPr marL="0" indent="0">
              <a:lnSpc>
                <a:spcPct val="100000"/>
              </a:lnSpc>
              <a:buNone/>
            </a:pPr>
            <a:r>
              <a:rPr lang="en-US" sz="2400" dirty="0">
                <a:latin typeface="Verdana" panose="020B0604030504040204" pitchFamily="34" charset="0"/>
                <a:ea typeface="Verdana" panose="020B0604030504040204" pitchFamily="34" charset="0"/>
              </a:rPr>
              <a:t>On September 20, 2017 Puerto Rico suffered the onslaught of Hurricane Maria, an atmospheric event that changed the lives of Puerto Ricans, including the lives of people with disabilities. </a:t>
            </a:r>
          </a:p>
          <a:p>
            <a:pPr marL="0" indent="0">
              <a:lnSpc>
                <a:spcPct val="100000"/>
              </a:lnSpc>
              <a:buNone/>
            </a:pP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381844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Impact On The Island (Part I)</a:t>
            </a:r>
          </a:p>
        </p:txBody>
      </p:sp>
      <p:sp>
        <p:nvSpPr>
          <p:cNvPr id="3" name="Content Placeholder 2"/>
          <p:cNvSpPr>
            <a:spLocks noGrp="1"/>
          </p:cNvSpPr>
          <p:nvPr>
            <p:ph idx="1"/>
          </p:nvPr>
        </p:nvSpPr>
        <p:spPr>
          <a:xfrm>
            <a:off x="838200" y="1825625"/>
            <a:ext cx="10515600" cy="4623301"/>
          </a:xfrm>
        </p:spPr>
        <p:txBody>
          <a:bodyPr>
            <a:normAutofit fontScale="85000" lnSpcReduction="20000"/>
          </a:bodyPr>
          <a:lstStyle/>
          <a:p>
            <a:pPr>
              <a:lnSpc>
                <a:spcPct val="110000"/>
              </a:lnSpc>
            </a:pPr>
            <a:r>
              <a:rPr lang="en-US" dirty="0">
                <a:latin typeface="Verdana" panose="020B0604030504040204" pitchFamily="34" charset="0"/>
                <a:ea typeface="Verdana" panose="020B0604030504040204" pitchFamily="34" charset="0"/>
              </a:rPr>
              <a:t>Category 4 hurricane with sustained winds of up to 155 miles per hour</a:t>
            </a:r>
          </a:p>
          <a:p>
            <a:pPr marL="0" indent="0">
              <a:lnSpc>
                <a:spcPct val="110000"/>
              </a:lnSpc>
              <a:buNone/>
            </a:pPr>
            <a:endParaRPr lang="en-US" dirty="0">
              <a:latin typeface="Verdana" panose="020B0604030504040204" pitchFamily="34" charset="0"/>
              <a:ea typeface="Verdana" panose="020B0604030504040204" pitchFamily="34" charset="0"/>
            </a:endParaRPr>
          </a:p>
          <a:p>
            <a:pPr>
              <a:lnSpc>
                <a:spcPct val="110000"/>
              </a:lnSpc>
            </a:pPr>
            <a:r>
              <a:rPr lang="en-US" dirty="0">
                <a:latin typeface="Verdana" panose="020B0604030504040204" pitchFamily="34" charset="0"/>
                <a:ea typeface="Verdana" panose="020B0604030504040204" pitchFamily="34" charset="0"/>
              </a:rPr>
              <a:t>Up to 40 inches of rainfall that caused river overflows and flooding across all the island</a:t>
            </a:r>
          </a:p>
          <a:p>
            <a:pPr marL="0" indent="0">
              <a:lnSpc>
                <a:spcPct val="110000"/>
              </a:lnSpc>
              <a:buNone/>
            </a:pPr>
            <a:endParaRPr lang="en-US" dirty="0">
              <a:latin typeface="Verdana" panose="020B0604030504040204" pitchFamily="34" charset="0"/>
              <a:ea typeface="Verdana" panose="020B0604030504040204" pitchFamily="34" charset="0"/>
            </a:endParaRPr>
          </a:p>
          <a:p>
            <a:pPr>
              <a:lnSpc>
                <a:spcPct val="110000"/>
              </a:lnSpc>
            </a:pPr>
            <a:r>
              <a:rPr lang="en-US" dirty="0">
                <a:latin typeface="Verdana" panose="020B0604030504040204" pitchFamily="34" charset="0"/>
                <a:ea typeface="Verdana" panose="020B0604030504040204" pitchFamily="34" charset="0"/>
              </a:rPr>
              <a:t>Ocean waves up to 25 feet high</a:t>
            </a:r>
          </a:p>
          <a:p>
            <a:pPr marL="0" indent="0">
              <a:lnSpc>
                <a:spcPct val="110000"/>
              </a:lnSpc>
              <a:buNone/>
            </a:pPr>
            <a:endParaRPr lang="en-US" dirty="0">
              <a:latin typeface="Verdana" panose="020B0604030504040204" pitchFamily="34" charset="0"/>
              <a:ea typeface="Verdana" panose="020B0604030504040204" pitchFamily="34" charset="0"/>
            </a:endParaRPr>
          </a:p>
          <a:p>
            <a:pPr>
              <a:lnSpc>
                <a:spcPct val="110000"/>
              </a:lnSpc>
            </a:pPr>
            <a:r>
              <a:rPr lang="en-US" dirty="0">
                <a:latin typeface="Verdana" panose="020B0604030504040204" pitchFamily="34" charset="0"/>
                <a:ea typeface="Verdana" panose="020B0604030504040204" pitchFamily="34" charset="0"/>
              </a:rPr>
              <a:t>It impacted the whole island of Puerto Rico, crossing diagonally by entering the island through the southeast (</a:t>
            </a:r>
            <a:r>
              <a:rPr lang="en-US" dirty="0" err="1">
                <a:latin typeface="Verdana" panose="020B0604030504040204" pitchFamily="34" charset="0"/>
                <a:ea typeface="Verdana" panose="020B0604030504040204" pitchFamily="34" charset="0"/>
              </a:rPr>
              <a:t>Yabucoa</a:t>
            </a:r>
            <a:r>
              <a:rPr lang="en-US" dirty="0">
                <a:latin typeface="Verdana" panose="020B0604030504040204" pitchFamily="34" charset="0"/>
                <a:ea typeface="Verdana" panose="020B0604030504040204" pitchFamily="34" charset="0"/>
              </a:rPr>
              <a:t>) and exiting through the northwest (between Barcelona and Arecibo). </a:t>
            </a:r>
          </a:p>
          <a:p>
            <a:pPr marL="0" indent="0">
              <a:lnSpc>
                <a:spcPct val="110000"/>
              </a:lnSpc>
              <a:buNone/>
            </a:pPr>
            <a:endParaRPr lang="en-US" dirty="0">
              <a:latin typeface="Verdana" panose="020B0604030504040204" pitchFamily="34" charset="0"/>
              <a:ea typeface="Verdana" panose="020B0604030504040204" pitchFamily="34" charset="0"/>
            </a:endParaRPr>
          </a:p>
          <a:p>
            <a:pPr marL="0" indent="0">
              <a:buNone/>
            </a:pPr>
            <a:endParaRPr lang="en-US" dirty="0">
              <a:latin typeface="Verdana" panose="020B0604030504040204" pitchFamily="34" charset="0"/>
              <a:ea typeface="Verdana" panose="020B0604030504040204" pitchFamily="34" charset="0"/>
            </a:endParaRPr>
          </a:p>
          <a:p>
            <a:pPr marL="0" indent="0">
              <a:buNone/>
            </a:pP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343065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Impact On The Island (Part II)</a:t>
            </a:r>
          </a:p>
        </p:txBody>
      </p:sp>
      <p:sp>
        <p:nvSpPr>
          <p:cNvPr id="3" name="Content Placeholder 2"/>
          <p:cNvSpPr>
            <a:spLocks noGrp="1"/>
          </p:cNvSpPr>
          <p:nvPr>
            <p:ph idx="1"/>
          </p:nvPr>
        </p:nvSpPr>
        <p:spPr>
          <a:xfrm>
            <a:off x="838200" y="1825625"/>
            <a:ext cx="10515600" cy="4670709"/>
          </a:xfrm>
        </p:spPr>
        <p:txBody>
          <a:bodyPr>
            <a:normAutofit fontScale="70000" lnSpcReduction="20000"/>
          </a:bodyPr>
          <a:lstStyle/>
          <a:p>
            <a:pPr>
              <a:lnSpc>
                <a:spcPct val="110000"/>
              </a:lnSpc>
            </a:pPr>
            <a:r>
              <a:rPr lang="en-US" sz="3100" dirty="0">
                <a:latin typeface="Verdana" panose="020B0604030504040204" pitchFamily="34" charset="0"/>
                <a:ea typeface="Verdana" panose="020B0604030504040204" pitchFamily="34" charset="0"/>
              </a:rPr>
              <a:t>100% of the island with no power</a:t>
            </a:r>
          </a:p>
          <a:p>
            <a:pPr marL="0" indent="0">
              <a:lnSpc>
                <a:spcPct val="110000"/>
              </a:lnSpc>
              <a:buNone/>
            </a:pPr>
            <a:endParaRPr lang="en-US" sz="3100" dirty="0">
              <a:latin typeface="Verdana" panose="020B0604030504040204" pitchFamily="34" charset="0"/>
              <a:ea typeface="Verdana" panose="020B0604030504040204" pitchFamily="34" charset="0"/>
            </a:endParaRPr>
          </a:p>
          <a:p>
            <a:pPr>
              <a:lnSpc>
                <a:spcPct val="110000"/>
              </a:lnSpc>
            </a:pPr>
            <a:r>
              <a:rPr lang="en-US" sz="3100" dirty="0">
                <a:latin typeface="Verdana" panose="020B0604030504040204" pitchFamily="34" charset="0"/>
                <a:ea typeface="Verdana" panose="020B0604030504040204" pitchFamily="34" charset="0"/>
              </a:rPr>
              <a:t>60% of the island without water</a:t>
            </a:r>
          </a:p>
          <a:p>
            <a:pPr marL="0" indent="0">
              <a:lnSpc>
                <a:spcPct val="110000"/>
              </a:lnSpc>
              <a:buNone/>
            </a:pPr>
            <a:endParaRPr lang="en-US" sz="3100" dirty="0">
              <a:latin typeface="Verdana" panose="020B0604030504040204" pitchFamily="34" charset="0"/>
              <a:ea typeface="Verdana" panose="020B0604030504040204" pitchFamily="34" charset="0"/>
            </a:endParaRPr>
          </a:p>
          <a:p>
            <a:pPr>
              <a:lnSpc>
                <a:spcPct val="110000"/>
              </a:lnSpc>
            </a:pPr>
            <a:r>
              <a:rPr lang="en-US" sz="3100" dirty="0">
                <a:latin typeface="Verdana" panose="020B0604030504040204" pitchFamily="34" charset="0"/>
                <a:ea typeface="Verdana" panose="020B0604030504040204" pitchFamily="34" charset="0"/>
              </a:rPr>
              <a:t>100% of the municipalities lost total communication when 92.7% of the communication towers fell due to the winds.</a:t>
            </a:r>
          </a:p>
          <a:p>
            <a:pPr marL="0" indent="0">
              <a:lnSpc>
                <a:spcPct val="110000"/>
              </a:lnSpc>
              <a:buNone/>
            </a:pPr>
            <a:endParaRPr lang="en-US" sz="3100" dirty="0">
              <a:latin typeface="Verdana" panose="020B0604030504040204" pitchFamily="34" charset="0"/>
              <a:ea typeface="Verdana" panose="020B0604030504040204" pitchFamily="34" charset="0"/>
            </a:endParaRPr>
          </a:p>
          <a:p>
            <a:pPr>
              <a:lnSpc>
                <a:spcPct val="110000"/>
              </a:lnSpc>
            </a:pPr>
            <a:r>
              <a:rPr lang="en-US" sz="3100" dirty="0">
                <a:latin typeface="Verdana" panose="020B0604030504040204" pitchFamily="34" charset="0"/>
                <a:ea typeface="Verdana" panose="020B0604030504040204" pitchFamily="34" charset="0"/>
              </a:rPr>
              <a:t>Cell phones did not work.</a:t>
            </a:r>
          </a:p>
          <a:p>
            <a:pPr marL="0" indent="0">
              <a:lnSpc>
                <a:spcPct val="110000"/>
              </a:lnSpc>
              <a:buNone/>
            </a:pPr>
            <a:endParaRPr lang="en-US" sz="3100" dirty="0">
              <a:latin typeface="Verdana" panose="020B0604030504040204" pitchFamily="34" charset="0"/>
              <a:ea typeface="Verdana" panose="020B0604030504040204" pitchFamily="34" charset="0"/>
            </a:endParaRPr>
          </a:p>
          <a:p>
            <a:pPr>
              <a:lnSpc>
                <a:spcPct val="110000"/>
              </a:lnSpc>
            </a:pPr>
            <a:r>
              <a:rPr lang="en-US" sz="3100" dirty="0">
                <a:latin typeface="Verdana" panose="020B0604030504040204" pitchFamily="34" charset="0"/>
                <a:ea typeface="Verdana" panose="020B0604030504040204" pitchFamily="34" charset="0"/>
              </a:rPr>
              <a:t>Internet connection was almost totally gone, with very limited connectivity in only the San Juan metropolitan area</a:t>
            </a:r>
          </a:p>
          <a:p>
            <a:pPr>
              <a:lnSpc>
                <a:spcPct val="110000"/>
              </a:lnSpc>
            </a:pPr>
            <a:endParaRPr lang="en-US" dirty="0">
              <a:latin typeface="Verdana" panose="020B0604030504040204" pitchFamily="34" charset="0"/>
              <a:ea typeface="Verdana" panose="020B0604030504040204" pitchFamily="34" charset="0"/>
            </a:endParaRPr>
          </a:p>
          <a:p>
            <a:pPr>
              <a:lnSpc>
                <a:spcPct val="110000"/>
              </a:lnSpc>
            </a:pPr>
            <a:endParaRPr lang="en-US" dirty="0">
              <a:latin typeface="Verdana" panose="020B0604030504040204" pitchFamily="34" charset="0"/>
              <a:ea typeface="Verdana" panose="020B0604030504040204" pitchFamily="34" charset="0"/>
            </a:endParaRPr>
          </a:p>
          <a:p>
            <a:pPr marL="0" indent="0">
              <a:lnSpc>
                <a:spcPct val="110000"/>
              </a:lnSpc>
              <a:buNone/>
            </a:pPr>
            <a:endParaRPr lang="en-US" dirty="0">
              <a:latin typeface="Verdana" panose="020B0604030504040204" pitchFamily="34" charset="0"/>
              <a:ea typeface="Verdana" panose="020B0604030504040204" pitchFamily="34" charset="0"/>
            </a:endParaRPr>
          </a:p>
          <a:p>
            <a:pPr marL="0" indent="0">
              <a:buNone/>
            </a:pPr>
            <a:endParaRPr lang="en-US" dirty="0">
              <a:latin typeface="Verdana" panose="020B0604030504040204" pitchFamily="34" charset="0"/>
              <a:ea typeface="Verdana" panose="020B0604030504040204" pitchFamily="34" charset="0"/>
            </a:endParaRPr>
          </a:p>
          <a:p>
            <a:pPr marL="0" indent="0">
              <a:buNone/>
            </a:pP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52424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Impact On The Island (Part III)</a:t>
            </a:r>
          </a:p>
        </p:txBody>
      </p:sp>
      <p:sp>
        <p:nvSpPr>
          <p:cNvPr id="3" name="Content Placeholder 2"/>
          <p:cNvSpPr>
            <a:spLocks noGrp="1"/>
          </p:cNvSpPr>
          <p:nvPr>
            <p:ph idx="1"/>
          </p:nvPr>
        </p:nvSpPr>
        <p:spPr/>
        <p:txBody>
          <a:bodyPr>
            <a:normAutofit fontScale="92500" lnSpcReduction="20000"/>
          </a:bodyPr>
          <a:lstStyle/>
          <a:p>
            <a:pPr>
              <a:lnSpc>
                <a:spcPct val="120000"/>
              </a:lnSpc>
            </a:pPr>
            <a:r>
              <a:rPr lang="en-US" sz="2600" dirty="0">
                <a:latin typeface="Verdana" panose="020B0604030504040204" pitchFamily="34" charset="0"/>
                <a:ea typeface="Verdana" panose="020B0604030504040204" pitchFamily="34" charset="0"/>
              </a:rPr>
              <a:t>Hundreds of gas stations were destroyed.  Those that were able to re-open began seeing lines that went on for kilometers of people needing gasoline for their cars and generators. Many people made lines for 4-12 hours, sometimes in vain because the gasoline would run out.  </a:t>
            </a:r>
          </a:p>
          <a:p>
            <a:pPr marL="0" indent="0">
              <a:lnSpc>
                <a:spcPct val="120000"/>
              </a:lnSpc>
              <a:buNone/>
            </a:pPr>
            <a:endParaRPr lang="en-US" sz="2600" dirty="0">
              <a:latin typeface="Verdana" panose="020B0604030504040204" pitchFamily="34" charset="0"/>
              <a:ea typeface="Verdana" panose="020B0604030504040204" pitchFamily="34" charset="0"/>
            </a:endParaRPr>
          </a:p>
          <a:p>
            <a:pPr>
              <a:lnSpc>
                <a:spcPct val="120000"/>
              </a:lnSpc>
            </a:pPr>
            <a:r>
              <a:rPr lang="en-US" sz="2600" dirty="0">
                <a:latin typeface="Verdana" panose="020B0604030504040204" pitchFamily="34" charset="0"/>
                <a:ea typeface="Verdana" panose="020B0604030504040204" pitchFamily="34" charset="0"/>
              </a:rPr>
              <a:t>Only one am radio station was operational.  News channels were down. </a:t>
            </a:r>
          </a:p>
          <a:p>
            <a:pPr marL="0" indent="0">
              <a:lnSpc>
                <a:spcPct val="120000"/>
              </a:lnSpc>
              <a:buNone/>
            </a:pPr>
            <a:endParaRPr lang="en-US" sz="2600" dirty="0">
              <a:latin typeface="Verdana" panose="020B0604030504040204" pitchFamily="34" charset="0"/>
              <a:ea typeface="Verdana" panose="020B0604030504040204" pitchFamily="34" charset="0"/>
            </a:endParaRPr>
          </a:p>
          <a:p>
            <a:pPr>
              <a:lnSpc>
                <a:spcPct val="120000"/>
              </a:lnSpc>
            </a:pPr>
            <a:r>
              <a:rPr lang="en-US" sz="2600" dirty="0">
                <a:latin typeface="Verdana" panose="020B0604030504040204" pitchFamily="34" charset="0"/>
                <a:ea typeface="Verdana" panose="020B0604030504040204" pitchFamily="34" charset="0"/>
              </a:rPr>
              <a:t>98% of the planted adult trees were uprooted.</a:t>
            </a:r>
          </a:p>
          <a:p>
            <a:pPr>
              <a:lnSpc>
                <a:spcPct val="120000"/>
              </a:lnSpc>
            </a:pPr>
            <a:endParaRPr lang="en-US" sz="2400" dirty="0">
              <a:latin typeface="Verdana" panose="020B0604030504040204" pitchFamily="34" charset="0"/>
              <a:ea typeface="Verdana" panose="020B0604030504040204" pitchFamily="34" charset="0"/>
            </a:endParaRPr>
          </a:p>
          <a:p>
            <a:pPr marL="0" indent="0">
              <a:buNone/>
            </a:pPr>
            <a:endParaRPr lang="en-US" dirty="0">
              <a:latin typeface="Verdana" panose="020B0604030504040204" pitchFamily="34" charset="0"/>
              <a:ea typeface="Verdana" panose="020B0604030504040204" pitchFamily="34" charset="0"/>
            </a:endParaRPr>
          </a:p>
          <a:p>
            <a:endParaRPr lang="en-US" sz="1900"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621571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Impact On The Island (Part IV)</a:t>
            </a:r>
            <a:endParaRPr lang="en-US" sz="3600" dirty="0">
              <a:latin typeface="Verdana" panose="020B0604030504040204" pitchFamily="34" charset="0"/>
              <a:ea typeface="Verdana" panose="020B0604030504040204" pitchFamily="34" charset="0"/>
            </a:endParaRPr>
          </a:p>
        </p:txBody>
      </p:sp>
      <p:sp>
        <p:nvSpPr>
          <p:cNvPr id="3" name="Content Placeholder 2"/>
          <p:cNvSpPr>
            <a:spLocks noGrp="1"/>
          </p:cNvSpPr>
          <p:nvPr>
            <p:ph idx="1"/>
          </p:nvPr>
        </p:nvSpPr>
        <p:spPr/>
        <p:txBody>
          <a:bodyPr>
            <a:normAutofit fontScale="85000" lnSpcReduction="10000"/>
          </a:bodyPr>
          <a:lstStyle/>
          <a:p>
            <a:pPr>
              <a:lnSpc>
                <a:spcPct val="120000"/>
              </a:lnSpc>
            </a:pPr>
            <a:r>
              <a:rPr lang="en-US" dirty="0">
                <a:latin typeface="Verdana" panose="020B0604030504040204" pitchFamily="34" charset="0"/>
                <a:ea typeface="Verdana" panose="020B0604030504040204" pitchFamily="34" charset="0"/>
              </a:rPr>
              <a:t>Bridges collapsed, roads were totally wiped out leaving some communities completely isolated, without access to food, supplies, medications, etc. </a:t>
            </a:r>
          </a:p>
          <a:p>
            <a:pPr marL="0" indent="0">
              <a:lnSpc>
                <a:spcPct val="120000"/>
              </a:lnSpc>
              <a:buNone/>
            </a:pPr>
            <a:endParaRPr lang="en-US" dirty="0">
              <a:latin typeface="Verdana" panose="020B0604030504040204" pitchFamily="34" charset="0"/>
              <a:ea typeface="Verdana" panose="020B0604030504040204" pitchFamily="34" charset="0"/>
            </a:endParaRPr>
          </a:p>
          <a:p>
            <a:pPr>
              <a:lnSpc>
                <a:spcPct val="120000"/>
              </a:lnSpc>
            </a:pPr>
            <a:r>
              <a:rPr lang="en-US" dirty="0">
                <a:latin typeface="Verdana" panose="020B0604030504040204" pitchFamily="34" charset="0"/>
                <a:ea typeface="Verdana" panose="020B0604030504040204" pitchFamily="34" charset="0"/>
              </a:rPr>
              <a:t>The majority of the island’s hospitals lost power.  The following day only 7 of the hospitals were operational with generators.</a:t>
            </a:r>
          </a:p>
          <a:p>
            <a:pPr marL="0" indent="0">
              <a:lnSpc>
                <a:spcPct val="120000"/>
              </a:lnSpc>
              <a:buNone/>
            </a:pPr>
            <a:endParaRPr lang="en-US" dirty="0">
              <a:latin typeface="Verdana" panose="020B0604030504040204" pitchFamily="34" charset="0"/>
              <a:ea typeface="Verdana" panose="020B0604030504040204" pitchFamily="34" charset="0"/>
            </a:endParaRPr>
          </a:p>
          <a:p>
            <a:pPr>
              <a:lnSpc>
                <a:spcPct val="120000"/>
              </a:lnSpc>
            </a:pPr>
            <a:r>
              <a:rPr lang="en-US" dirty="0">
                <a:latin typeface="Verdana" panose="020B0604030504040204" pitchFamily="34" charset="0"/>
                <a:ea typeface="Verdana" panose="020B0604030504040204" pitchFamily="34" charset="0"/>
              </a:rPr>
              <a:t>Emergency personnel had to rescue approximately 2,000 people in boats during the night due to the flooding of homes. </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631162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Impact On The Island (Part V)</a:t>
            </a:r>
            <a:endParaRPr lang="en-US" sz="3600" dirty="0">
              <a:latin typeface="Verdana" panose="020B0604030504040204" pitchFamily="34" charset="0"/>
              <a:ea typeface="Verdana" panose="020B0604030504040204" pitchFamily="34" charset="0"/>
            </a:endParaRPr>
          </a:p>
        </p:txBody>
      </p:sp>
      <p:sp>
        <p:nvSpPr>
          <p:cNvPr id="3" name="Content Placeholder 2"/>
          <p:cNvSpPr>
            <a:spLocks noGrp="1"/>
          </p:cNvSpPr>
          <p:nvPr>
            <p:ph idx="1"/>
          </p:nvPr>
        </p:nvSpPr>
        <p:spPr/>
        <p:txBody>
          <a:bodyPr>
            <a:normAutofit fontScale="92500" lnSpcReduction="20000"/>
          </a:bodyPr>
          <a:lstStyle/>
          <a:p>
            <a:pPr>
              <a:lnSpc>
                <a:spcPct val="100000"/>
              </a:lnSpc>
            </a:pPr>
            <a:r>
              <a:rPr lang="en-US" sz="2600" dirty="0">
                <a:latin typeface="Verdana" panose="020B0604030504040204" pitchFamily="34" charset="0"/>
                <a:ea typeface="Verdana" panose="020B0604030504040204" pitchFamily="34" charset="0"/>
              </a:rPr>
              <a:t>80% of the agricultural crops were destroyed, representing approximately 740 million dollar losses.</a:t>
            </a:r>
          </a:p>
          <a:p>
            <a:pPr marL="0" indent="0">
              <a:lnSpc>
                <a:spcPct val="100000"/>
              </a:lnSpc>
              <a:buNone/>
            </a:pPr>
            <a:endParaRPr lang="en-US" sz="2600" dirty="0">
              <a:latin typeface="Verdana" panose="020B0604030504040204" pitchFamily="34" charset="0"/>
              <a:ea typeface="Verdana" panose="020B0604030504040204" pitchFamily="34" charset="0"/>
            </a:endParaRPr>
          </a:p>
          <a:p>
            <a:pPr>
              <a:lnSpc>
                <a:spcPct val="100000"/>
              </a:lnSpc>
            </a:pPr>
            <a:r>
              <a:rPr lang="en-US" sz="2600" dirty="0">
                <a:latin typeface="Verdana" panose="020B0604030504040204" pitchFamily="34" charset="0"/>
                <a:ea typeface="Verdana" panose="020B0604030504040204" pitchFamily="34" charset="0"/>
              </a:rPr>
              <a:t>An estimated 472,000 homes sustained damages; approximately 25,000-30,000 were totally destroyed </a:t>
            </a:r>
          </a:p>
          <a:p>
            <a:pPr marL="0" indent="0">
              <a:lnSpc>
                <a:spcPct val="100000"/>
              </a:lnSpc>
              <a:buNone/>
            </a:pPr>
            <a:endParaRPr lang="en-US" sz="2600" dirty="0">
              <a:latin typeface="Verdana" panose="020B0604030504040204" pitchFamily="34" charset="0"/>
              <a:ea typeface="Verdana" panose="020B0604030504040204" pitchFamily="34" charset="0"/>
            </a:endParaRPr>
          </a:p>
          <a:p>
            <a:pPr>
              <a:lnSpc>
                <a:spcPct val="100000"/>
              </a:lnSpc>
            </a:pPr>
            <a:r>
              <a:rPr lang="en-US" sz="2600" dirty="0">
                <a:latin typeface="Verdana" panose="020B0604030504040204" pitchFamily="34" charset="0"/>
                <a:ea typeface="Verdana" panose="020B0604030504040204" pitchFamily="34" charset="0"/>
              </a:rPr>
              <a:t>The original estimate of 64 deaths was later criticized and questions arose when later studies from the University of Harvard and George Washington University estimated deaths at 2,975-4,600. </a:t>
            </a:r>
          </a:p>
          <a:p>
            <a:endParaRPr lang="en-US" dirty="0">
              <a:latin typeface="Verdana" panose="020B0604030504040204" pitchFamily="34" charset="0"/>
              <a:ea typeface="Verdana" panose="020B0604030504040204" pitchFamily="34" charset="0"/>
            </a:endParaRPr>
          </a:p>
          <a:p>
            <a:pPr marL="457200" lvl="1" indent="0" algn="r">
              <a:buNone/>
            </a:pPr>
            <a:r>
              <a:rPr lang="en-US" sz="2200" dirty="0">
                <a:latin typeface="Verdana" panose="020B0604030504040204" pitchFamily="34" charset="0"/>
                <a:ea typeface="Verdana" panose="020B0604030504040204" pitchFamily="34" charset="0"/>
              </a:rPr>
              <a:t>Source: El Nuevo </a:t>
            </a:r>
            <a:r>
              <a:rPr lang="en-US" sz="2200" dirty="0" err="1">
                <a:latin typeface="Verdana" panose="020B0604030504040204" pitchFamily="34" charset="0"/>
                <a:ea typeface="Verdana" panose="020B0604030504040204" pitchFamily="34" charset="0"/>
              </a:rPr>
              <a:t>Día</a:t>
            </a:r>
            <a:r>
              <a:rPr lang="en-US" sz="2200" dirty="0">
                <a:latin typeface="Verdana" panose="020B0604030504040204" pitchFamily="34" charset="0"/>
                <a:ea typeface="Verdana" panose="020B0604030504040204" pitchFamily="34" charset="0"/>
              </a:rPr>
              <a:t> Newspaper, September 2018</a:t>
            </a:r>
          </a:p>
          <a:p>
            <a:pPr marL="457200" lvl="1" indent="0" algn="r">
              <a:buNone/>
            </a:pP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29640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100000"/>
              </a:lnSpc>
            </a:pPr>
            <a:r>
              <a:rPr lang="en-US" sz="3600" b="1" dirty="0">
                <a:latin typeface="Verdana" panose="020B0604030504040204" pitchFamily="34" charset="0"/>
                <a:ea typeface="Verdana" panose="020B0604030504040204" pitchFamily="34" charset="0"/>
              </a:rPr>
              <a:t>Ascertainment of the Estimated Excess Mortality from Hurricane María in Puerto Rico (2018)</a:t>
            </a:r>
          </a:p>
        </p:txBody>
      </p:sp>
      <p:sp>
        <p:nvSpPr>
          <p:cNvPr id="3" name="Content Placeholder 2"/>
          <p:cNvSpPr>
            <a:spLocks noGrp="1"/>
          </p:cNvSpPr>
          <p:nvPr>
            <p:ph idx="1"/>
          </p:nvPr>
        </p:nvSpPr>
        <p:spPr/>
        <p:txBody>
          <a:bodyPr>
            <a:normAutofit fontScale="85000" lnSpcReduction="20000"/>
          </a:bodyPr>
          <a:lstStyle/>
          <a:p>
            <a:pPr>
              <a:lnSpc>
                <a:spcPct val="110000"/>
              </a:lnSpc>
            </a:pPr>
            <a:endParaRPr lang="en-US" sz="2600" dirty="0">
              <a:latin typeface="Verdana" panose="020B0604030504040204" pitchFamily="34" charset="0"/>
              <a:ea typeface="Verdana" panose="020B0604030504040204" pitchFamily="34" charset="0"/>
            </a:endParaRPr>
          </a:p>
          <a:p>
            <a:pPr>
              <a:lnSpc>
                <a:spcPct val="110000"/>
              </a:lnSpc>
            </a:pPr>
            <a:r>
              <a:rPr lang="en-US" sz="2600" dirty="0">
                <a:latin typeface="Verdana" panose="020B0604030504040204" pitchFamily="34" charset="0"/>
                <a:ea typeface="Verdana" panose="020B0604030504040204" pitchFamily="34" charset="0"/>
              </a:rPr>
              <a:t>Total excess mortality post-hurricane using the migration displacement scenario is estimated to be 2,975 (95% CI: 2,658-3,290) for the total study period of September 2017 through February 2018.</a:t>
            </a:r>
          </a:p>
          <a:p>
            <a:pPr marL="0" indent="0">
              <a:lnSpc>
                <a:spcPct val="110000"/>
              </a:lnSpc>
              <a:buNone/>
            </a:pPr>
            <a:endParaRPr lang="en-US" sz="2600" dirty="0">
              <a:latin typeface="Verdana" panose="020B0604030504040204" pitchFamily="34" charset="0"/>
              <a:ea typeface="Verdana" panose="020B0604030504040204" pitchFamily="34" charset="0"/>
            </a:endParaRPr>
          </a:p>
          <a:p>
            <a:pPr>
              <a:lnSpc>
                <a:spcPct val="110000"/>
              </a:lnSpc>
            </a:pPr>
            <a:r>
              <a:rPr lang="en-US" sz="2600" dirty="0">
                <a:solidFill>
                  <a:schemeClr val="dk1"/>
                </a:solidFill>
                <a:latin typeface="Verdana" panose="020B0604030504040204" pitchFamily="34" charset="0"/>
                <a:ea typeface="Verdana" panose="020B0604030504040204" pitchFamily="34" charset="0"/>
                <a:cs typeface="Calibri"/>
                <a:sym typeface="Calibri"/>
              </a:rPr>
              <a:t>The risk of death was 45% higher and persistent until the end of the study period for populations living in low socioeconomic development municipalities, and older males (65+) experienced continuous elevated risk of death through February.</a:t>
            </a:r>
          </a:p>
          <a:p>
            <a:pPr marL="0" indent="0" algn="r">
              <a:buNone/>
            </a:pPr>
            <a:r>
              <a:rPr lang="en-US" sz="2100" dirty="0">
                <a:solidFill>
                  <a:schemeClr val="dk1"/>
                </a:solidFill>
                <a:latin typeface="Verdana" panose="020B0604030504040204" pitchFamily="34" charset="0"/>
                <a:ea typeface="Verdana" panose="020B0604030504040204" pitchFamily="34" charset="0"/>
                <a:cs typeface="Calibri"/>
                <a:sym typeface="Calibri"/>
              </a:rPr>
              <a:t>Source: </a:t>
            </a:r>
          </a:p>
          <a:p>
            <a:pPr marL="0" indent="0" algn="r">
              <a:buNone/>
            </a:pPr>
            <a:r>
              <a:rPr lang="en-US" sz="2100" dirty="0">
                <a:solidFill>
                  <a:schemeClr val="dk1"/>
                </a:solidFill>
                <a:latin typeface="Verdana" panose="020B0604030504040204" pitchFamily="34" charset="0"/>
                <a:ea typeface="Verdana" panose="020B0604030504040204" pitchFamily="34" charset="0"/>
                <a:cs typeface="Calibri"/>
                <a:sym typeface="Calibri"/>
              </a:rPr>
              <a:t>Milken Institute School of Public Health, </a:t>
            </a:r>
          </a:p>
          <a:p>
            <a:pPr marL="0" indent="0" algn="r">
              <a:buNone/>
            </a:pPr>
            <a:r>
              <a:rPr lang="en-US" sz="2100" dirty="0">
                <a:solidFill>
                  <a:schemeClr val="dk1"/>
                </a:solidFill>
                <a:latin typeface="Verdana" panose="020B0604030504040204" pitchFamily="34" charset="0"/>
                <a:ea typeface="Verdana" panose="020B0604030504040204" pitchFamily="34" charset="0"/>
                <a:cs typeface="Calibri"/>
                <a:sym typeface="Calibri"/>
              </a:rPr>
              <a:t>The George Washington University</a:t>
            </a:r>
          </a:p>
          <a:p>
            <a:endParaRPr lang="en-US" sz="2600" dirty="0">
              <a:solidFill>
                <a:schemeClr val="dk1"/>
              </a:solidFill>
              <a:latin typeface="Verdana" panose="020B0604030504040204" pitchFamily="34" charset="0"/>
              <a:ea typeface="Verdana" panose="020B0604030504040204" pitchFamily="34" charset="0"/>
              <a:cs typeface="Calibri"/>
              <a:sym typeface="Calibri"/>
            </a:endParaRPr>
          </a:p>
          <a:p>
            <a:endParaRPr lang="en-US" sz="2600" dirty="0">
              <a:solidFill>
                <a:schemeClr val="dk1"/>
              </a:solidFill>
              <a:latin typeface="Verdana" panose="020B0604030504040204" pitchFamily="34" charset="0"/>
              <a:ea typeface="Verdana" panose="020B0604030504040204" pitchFamily="34" charset="0"/>
              <a:cs typeface="Calibri"/>
              <a:sym typeface="Calibri"/>
            </a:endParaRPr>
          </a:p>
          <a:p>
            <a:pPr marL="0" indent="0">
              <a:buNone/>
            </a:pPr>
            <a:endParaRPr lang="en-US" sz="2400" dirty="0">
              <a:latin typeface="Verdana" panose="020B0604030504040204" pitchFamily="34" charset="0"/>
              <a:ea typeface="Verdana" panose="020B0604030504040204" pitchFamily="34" charset="0"/>
            </a:endParaRPr>
          </a:p>
          <a:p>
            <a:pPr marL="0" indent="0">
              <a:buNone/>
            </a:pP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20664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Data Revealed By The Government</a:t>
            </a:r>
          </a:p>
        </p:txBody>
      </p:sp>
      <p:sp>
        <p:nvSpPr>
          <p:cNvPr id="8" name="Content Placeholder 7"/>
          <p:cNvSpPr>
            <a:spLocks noGrp="1"/>
          </p:cNvSpPr>
          <p:nvPr>
            <p:ph idx="1"/>
          </p:nvPr>
        </p:nvSpPr>
        <p:spPr/>
        <p:txBody>
          <a:bodyPr>
            <a:normAutofit fontScale="85000" lnSpcReduction="10000"/>
          </a:bodyPr>
          <a:lstStyle/>
          <a:p>
            <a:pPr>
              <a:lnSpc>
                <a:spcPct val="110000"/>
              </a:lnSpc>
            </a:pPr>
            <a:r>
              <a:rPr lang="en-US" dirty="0">
                <a:latin typeface="Verdana" panose="020B0604030504040204" pitchFamily="34" charset="0"/>
                <a:ea typeface="Verdana" panose="020B0604030504040204" pitchFamily="34" charset="0"/>
              </a:rPr>
              <a:t>68% of the people who died between September and December of 2017, when PR was mired in the catastrophe caused by hurricanes Irma and María, were people over 70 years of age.</a:t>
            </a:r>
          </a:p>
          <a:p>
            <a:pPr marL="0" indent="0">
              <a:lnSpc>
                <a:spcPct val="110000"/>
              </a:lnSpc>
              <a:buNone/>
            </a:pPr>
            <a:endParaRPr lang="en-US" dirty="0">
              <a:latin typeface="Verdana" panose="020B0604030504040204" pitchFamily="34" charset="0"/>
              <a:ea typeface="Verdana" panose="020B0604030504040204" pitchFamily="34" charset="0"/>
            </a:endParaRPr>
          </a:p>
          <a:p>
            <a:pPr>
              <a:lnSpc>
                <a:spcPct val="110000"/>
              </a:lnSpc>
            </a:pPr>
            <a:r>
              <a:rPr lang="en-US" dirty="0">
                <a:latin typeface="Verdana" panose="020B0604030504040204" pitchFamily="34" charset="0"/>
                <a:ea typeface="Verdana" panose="020B0604030504040204" pitchFamily="34" charset="0"/>
              </a:rPr>
              <a:t>Data revealed by the Demographic Registry also established that almost half of the deaths recorded in this period occurred among people who were hospitalized in various medical institutions of Puerto Rico. In addition, the risk of death was more inclined toward men. 54% of the deceased were male, when this group represents 48% of the population of Puerto Rico.</a:t>
            </a:r>
          </a:p>
          <a:p>
            <a:pPr marL="0" indent="0">
              <a:lnSpc>
                <a:spcPct val="110000"/>
              </a:lnSpc>
              <a:buNone/>
            </a:pPr>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49335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Our Island</a:t>
            </a:r>
          </a:p>
        </p:txBody>
      </p:sp>
      <p:sp>
        <p:nvSpPr>
          <p:cNvPr id="3" name="Content Placeholder 2"/>
          <p:cNvSpPr>
            <a:spLocks noGrp="1"/>
          </p:cNvSpPr>
          <p:nvPr>
            <p:ph idx="1"/>
          </p:nvPr>
        </p:nvSpPr>
        <p:spPr/>
        <p:txBody>
          <a:bodyPr>
            <a:normAutofit fontScale="92500"/>
          </a:bodyPr>
          <a:lstStyle/>
          <a:p>
            <a:pPr>
              <a:lnSpc>
                <a:spcPct val="120000"/>
              </a:lnSpc>
            </a:pPr>
            <a:r>
              <a:rPr lang="en-US" sz="2700" dirty="0">
                <a:latin typeface="Verdana" panose="020B0604030504040204" pitchFamily="34" charset="0"/>
                <a:ea typeface="Verdana" panose="020B0604030504040204" pitchFamily="34" charset="0"/>
              </a:rPr>
              <a:t>Located between the Caribbean Sea and the North Atlantic Ocean, east of the Dominican Republic and west of the Virgin Islands. </a:t>
            </a:r>
          </a:p>
          <a:p>
            <a:pPr>
              <a:lnSpc>
                <a:spcPct val="120000"/>
              </a:lnSpc>
            </a:pPr>
            <a:r>
              <a:rPr lang="en-US" sz="2700" dirty="0">
                <a:latin typeface="Verdana" panose="020B0604030504040204" pitchFamily="34" charset="0"/>
                <a:ea typeface="Verdana" panose="020B0604030504040204" pitchFamily="34" charset="0"/>
              </a:rPr>
              <a:t>It is comprised of various smaller islands and cays, including Vieques, Culebra, Mona, </a:t>
            </a:r>
            <a:r>
              <a:rPr lang="en-US" sz="2700" dirty="0" err="1">
                <a:latin typeface="Verdana" panose="020B0604030504040204" pitchFamily="34" charset="0"/>
                <a:ea typeface="Verdana" panose="020B0604030504040204" pitchFamily="34" charset="0"/>
              </a:rPr>
              <a:t>Desecheo</a:t>
            </a:r>
            <a:r>
              <a:rPr lang="en-US" sz="2700" dirty="0">
                <a:latin typeface="Verdana" panose="020B0604030504040204" pitchFamily="34" charset="0"/>
                <a:ea typeface="Verdana" panose="020B0604030504040204" pitchFamily="34" charset="0"/>
              </a:rPr>
              <a:t>, and </a:t>
            </a:r>
            <a:r>
              <a:rPr lang="en-US" sz="2700" dirty="0" err="1">
                <a:latin typeface="Verdana" panose="020B0604030504040204" pitchFamily="34" charset="0"/>
                <a:ea typeface="Verdana" panose="020B0604030504040204" pitchFamily="34" charset="0"/>
              </a:rPr>
              <a:t>Caja</a:t>
            </a:r>
            <a:r>
              <a:rPr lang="en-US" sz="2700" dirty="0">
                <a:latin typeface="Verdana" panose="020B0604030504040204" pitchFamily="34" charset="0"/>
                <a:ea typeface="Verdana" panose="020B0604030504040204" pitchFamily="34" charset="0"/>
              </a:rPr>
              <a:t> de Muertos.</a:t>
            </a:r>
          </a:p>
          <a:p>
            <a:pPr>
              <a:lnSpc>
                <a:spcPct val="120000"/>
              </a:lnSpc>
            </a:pPr>
            <a:r>
              <a:rPr lang="en-US" dirty="0">
                <a:latin typeface="Verdana" panose="020B0604030504040204" pitchFamily="34" charset="0"/>
                <a:ea typeface="Verdana" panose="020B0604030504040204" pitchFamily="34" charset="0"/>
              </a:rPr>
              <a:t>Puerto Rico has 78 municipalities, including Vieques and Culebra.</a:t>
            </a:r>
          </a:p>
          <a:p>
            <a:pPr>
              <a:lnSpc>
                <a:spcPct val="120000"/>
              </a:lnSpc>
            </a:pPr>
            <a:r>
              <a:rPr lang="en-US" sz="2700" dirty="0">
                <a:latin typeface="Verdana" panose="020B0604030504040204" pitchFamily="34" charset="0"/>
                <a:ea typeface="Verdana" panose="020B0604030504040204" pitchFamily="34" charset="0"/>
              </a:rPr>
              <a:t> Only Culebra and Vieques are inhabited year-round. </a:t>
            </a:r>
          </a:p>
          <a:p>
            <a:pPr marL="0" indent="0">
              <a:buNone/>
            </a:pPr>
            <a:endParaRPr lang="en-US" sz="2600"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905466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Data Revealed By The Government (Cont.)</a:t>
            </a:r>
          </a:p>
        </p:txBody>
      </p:sp>
      <p:sp>
        <p:nvSpPr>
          <p:cNvPr id="8" name="Content Placeholder 7"/>
          <p:cNvSpPr>
            <a:spLocks noGrp="1"/>
          </p:cNvSpPr>
          <p:nvPr>
            <p:ph idx="1"/>
          </p:nvPr>
        </p:nvSpPr>
        <p:spPr/>
        <p:txBody>
          <a:bodyPr>
            <a:normAutofit/>
          </a:bodyPr>
          <a:lstStyle/>
          <a:p>
            <a:pPr>
              <a:lnSpc>
                <a:spcPct val="110000"/>
              </a:lnSpc>
            </a:pPr>
            <a:r>
              <a:rPr lang="en-US" sz="2400" dirty="0">
                <a:latin typeface="Verdana" panose="020B0604030504040204" pitchFamily="34" charset="0"/>
                <a:ea typeface="Verdana" panose="020B0604030504040204" pitchFamily="34" charset="0"/>
              </a:rPr>
              <a:t>Similarly, deaths attributed to diseases such as Alzheimer's, diabetes, septicemia, pneumonia and chronic conditions in the heart or airways showed significant increases in the period that followed the storm.</a:t>
            </a:r>
          </a:p>
          <a:p>
            <a:endParaRPr lang="en-US" dirty="0">
              <a:latin typeface="Verdana" panose="020B0604030504040204" pitchFamily="34" charset="0"/>
              <a:ea typeface="Verdana" panose="020B0604030504040204" pitchFamily="34" charset="0"/>
            </a:endParaRPr>
          </a:p>
          <a:p>
            <a:pPr marL="0" indent="0" algn="r">
              <a:buNone/>
            </a:pPr>
            <a:r>
              <a:rPr lang="en-US" sz="2000" dirty="0">
                <a:solidFill>
                  <a:schemeClr val="dk1"/>
                </a:solidFill>
                <a:latin typeface="Verdana" panose="020B0604030504040204" pitchFamily="34" charset="0"/>
                <a:ea typeface="Verdana" panose="020B0604030504040204" pitchFamily="34" charset="0"/>
                <a:cs typeface="Calibri"/>
                <a:sym typeface="Calibri"/>
              </a:rPr>
              <a:t>Source: </a:t>
            </a:r>
          </a:p>
          <a:p>
            <a:pPr marL="0" indent="0" algn="r">
              <a:buNone/>
            </a:pPr>
            <a:r>
              <a:rPr lang="en-US" sz="2000" dirty="0">
                <a:solidFill>
                  <a:schemeClr val="dk1"/>
                </a:solidFill>
                <a:latin typeface="Verdana" panose="020B0604030504040204" pitchFamily="34" charset="0"/>
                <a:ea typeface="Verdana" panose="020B0604030504040204" pitchFamily="34" charset="0"/>
                <a:cs typeface="Calibri"/>
                <a:sym typeface="Calibri"/>
              </a:rPr>
              <a:t>Milken Institute School of Public Health, </a:t>
            </a:r>
          </a:p>
          <a:p>
            <a:pPr marL="0" indent="0" algn="r">
              <a:buNone/>
            </a:pPr>
            <a:r>
              <a:rPr lang="en-US" sz="2000" dirty="0">
                <a:solidFill>
                  <a:schemeClr val="dk1"/>
                </a:solidFill>
                <a:latin typeface="Verdana" panose="020B0604030504040204" pitchFamily="34" charset="0"/>
                <a:ea typeface="Verdana" panose="020B0604030504040204" pitchFamily="34" charset="0"/>
                <a:cs typeface="Calibri"/>
                <a:sym typeface="Calibri"/>
              </a:rPr>
              <a:t>The George Washington University</a:t>
            </a:r>
          </a:p>
          <a:p>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95372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Migration</a:t>
            </a:r>
          </a:p>
        </p:txBody>
      </p:sp>
      <p:sp>
        <p:nvSpPr>
          <p:cNvPr id="3" name="Content Placeholder 2"/>
          <p:cNvSpPr>
            <a:spLocks noGrp="1"/>
          </p:cNvSpPr>
          <p:nvPr>
            <p:ph idx="1"/>
          </p:nvPr>
        </p:nvSpPr>
        <p:spPr>
          <a:xfrm>
            <a:off x="838200" y="1825625"/>
            <a:ext cx="10515600" cy="4643414"/>
          </a:xfrm>
        </p:spPr>
        <p:txBody>
          <a:bodyPr>
            <a:normAutofit fontScale="70000" lnSpcReduction="20000"/>
          </a:bodyPr>
          <a:lstStyle/>
          <a:p>
            <a:pPr>
              <a:lnSpc>
                <a:spcPct val="120000"/>
              </a:lnSpc>
            </a:pPr>
            <a:r>
              <a:rPr lang="en-US" sz="3100" dirty="0">
                <a:latin typeface="Verdana" panose="020B0604030504040204" pitchFamily="34" charset="0"/>
                <a:ea typeface="Verdana" panose="020B0604030504040204" pitchFamily="34" charset="0"/>
              </a:rPr>
              <a:t>Some preliminary estimates from the local government suggest that some 270,000 people left the country after hurricanes Irma and María, which occurred in the month of September.</a:t>
            </a:r>
          </a:p>
          <a:p>
            <a:pPr marL="0" indent="0">
              <a:lnSpc>
                <a:spcPct val="120000"/>
              </a:lnSpc>
              <a:buNone/>
            </a:pPr>
            <a:endParaRPr lang="en-US" sz="3100" dirty="0">
              <a:latin typeface="Verdana" panose="020B0604030504040204" pitchFamily="34" charset="0"/>
              <a:ea typeface="Verdana" panose="020B0604030504040204" pitchFamily="34" charset="0"/>
            </a:endParaRPr>
          </a:p>
          <a:p>
            <a:pPr>
              <a:lnSpc>
                <a:spcPct val="120000"/>
              </a:lnSpc>
            </a:pPr>
            <a:r>
              <a:rPr lang="en-US" sz="3100" dirty="0">
                <a:latin typeface="Verdana" panose="020B0604030504040204" pitchFamily="34" charset="0"/>
                <a:ea typeface="Verdana" panose="020B0604030504040204" pitchFamily="34" charset="0"/>
              </a:rPr>
              <a:t> Meanwhile, data on the movement of passengers show that in September and October, 124,974 more people left than those who arrived in the same period. This migration indicator suggests that Puerto Rico lost 3.7% of its population in those two months. </a:t>
            </a:r>
          </a:p>
          <a:p>
            <a:pPr marL="0" indent="0">
              <a:lnSpc>
                <a:spcPct val="120000"/>
              </a:lnSpc>
              <a:buNone/>
            </a:pPr>
            <a:endParaRPr lang="en-US" sz="3100" dirty="0">
              <a:latin typeface="Verdana" panose="020B0604030504040204" pitchFamily="34" charset="0"/>
              <a:ea typeface="Verdana" panose="020B0604030504040204" pitchFamily="34" charset="0"/>
            </a:endParaRPr>
          </a:p>
          <a:p>
            <a:pPr>
              <a:lnSpc>
                <a:spcPct val="120000"/>
              </a:lnSpc>
            </a:pPr>
            <a:r>
              <a:rPr lang="en-US" sz="3100" dirty="0">
                <a:latin typeface="Verdana" panose="020B0604030504040204" pitchFamily="34" charset="0"/>
                <a:ea typeface="Verdana" panose="020B0604030504040204" pitchFamily="34" charset="0"/>
              </a:rPr>
              <a:t>In fact, in the month of October, 85,502 more people left than they arrived. This figure is higher than the one recorded for all the 12 months of 2016 (El Nuevo </a:t>
            </a:r>
            <a:r>
              <a:rPr lang="en-US" sz="3100" dirty="0" err="1">
                <a:latin typeface="Verdana" panose="020B0604030504040204" pitchFamily="34" charset="0"/>
                <a:ea typeface="Verdana" panose="020B0604030504040204" pitchFamily="34" charset="0"/>
              </a:rPr>
              <a:t>Día</a:t>
            </a:r>
            <a:r>
              <a:rPr lang="en-US" sz="3100" dirty="0">
                <a:latin typeface="Verdana" panose="020B0604030504040204" pitchFamily="34" charset="0"/>
                <a:ea typeface="Verdana" panose="020B0604030504040204" pitchFamily="34" charset="0"/>
              </a:rPr>
              <a:t>, January 2018). </a:t>
            </a:r>
          </a:p>
          <a:p>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370675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116"/>
          <p:cNvSpPr txBox="1">
            <a:spLocks noGrp="1"/>
          </p:cNvSpPr>
          <p:nvPr>
            <p:ph type="title"/>
          </p:nvPr>
        </p:nvSpPr>
        <p:spPr>
          <a:xfrm>
            <a:off x="830262" y="190500"/>
            <a:ext cx="10515600" cy="1325562"/>
          </a:xfrm>
          <a:prstGeom prst="rect">
            <a:avLst/>
          </a:prstGeom>
          <a:noFill/>
          <a:ln>
            <a:noFill/>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chemeClr val="dk1"/>
              </a:buClr>
              <a:buSzPts val="4400"/>
              <a:buFont typeface="Calibri"/>
              <a:buNone/>
            </a:pPr>
            <a:r>
              <a:rPr lang="en-US" sz="3600" b="1" i="0" u="none" strike="noStrike" cap="none" dirty="0">
                <a:solidFill>
                  <a:schemeClr val="dk1"/>
                </a:solidFill>
                <a:latin typeface="Verdana" panose="020B0604030504040204" pitchFamily="34" charset="0"/>
                <a:ea typeface="Verdana" panose="020B0604030504040204" pitchFamily="34" charset="0"/>
                <a:cs typeface="Arial" panose="020B0604020202020204" pitchFamily="34" charset="0"/>
                <a:sym typeface="Calibri"/>
              </a:rPr>
              <a:t>Hurricane</a:t>
            </a:r>
            <a:r>
              <a:rPr lang="en-US" sz="3600" b="1" i="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n-US" sz="3600" b="1" i="0" u="none" strike="noStrike" cap="none" dirty="0" err="1">
                <a:solidFill>
                  <a:schemeClr val="dk1"/>
                </a:solidFill>
                <a:latin typeface="Verdana" panose="020B0604030504040204" pitchFamily="34" charset="0"/>
                <a:ea typeface="Verdana" panose="020B0604030504040204" pitchFamily="34" charset="0"/>
                <a:cs typeface="Calibri"/>
                <a:sym typeface="Calibri"/>
              </a:rPr>
              <a:t>María</a:t>
            </a:r>
            <a:endParaRPr sz="3600" dirty="0">
              <a:latin typeface="Verdana" panose="020B0604030504040204" pitchFamily="34" charset="0"/>
              <a:ea typeface="Verdana" panose="020B0604030504040204" pitchFamily="34" charset="0"/>
            </a:endParaRPr>
          </a:p>
        </p:txBody>
      </p:sp>
      <p:pic>
        <p:nvPicPr>
          <p:cNvPr id="781" name="Google Shape;781;p116" descr="Table 1. Post- Maria Exodus from Puerto Ruico to the Top 10 states (one year estimates)&#10;&#10;State with rank 1- Florida; Puerto Rican Population (2016)- 5,450,472; Average Migrants 2013-2016- 64,933; Migration Estimates, Lower Bound- 114,396, Upper Bound- 212,607.&#10;&#10;State with rank 2- Pennsylvania; Puerto Rican Population (2016)- 444,263; Average Migrants 2013-2016- 6,333; Migration Estimates, Lower Bound- 6,542, Upper Bound- 82,707.&#10;&#10;State with rank 3- Texas; Puerto Rican Population (2016)- 196,460; Average Migrants 2013-2016- 5,500; Migration Estimates, Lower Bound- 6,542, Upper Bound- 27,153.&#10;&#10;State with rank 4- New York; Puerto Rican Population (2016)- 5,450,472; Average Migrants 2013-2016- 64,933; Migration Estimates, Lower Bound- 5,276, Upper Bound- 11,877.&#10;&#10;State with rank 5- New Jersey; Puerto Rican Population (2016)- 5,450,472; Average Migrants 2013-2016- 64,933; Migration Estimates, Lower Bound- 7,350, Upper Bound- 13,572.&#10;&#10;State with rank 6- Massachusetts; Puerto Rican Population (2016)- 5,450,472; Average Migrants 2013-2016- 64,933; Migration Estimates, Lower Bound- 3,504, Upper Bound- 13,773.&#10;&#10;State with rank 7- Connecticut; Puerto Rican Population (2016)- 5,450,472; Average Migrants 2013-2016- 64,933; Migration Estimates, Lower Bound- 3,504, Upper Bound- 11,334.&#10;&#10;State with rank 8- Ohio; Puerto Rican Population (2016)- 5,450,472; Average Migrants 2013-2016- 64,933; Migration Estimates, Lower Bound-  3,676, Upper Bound- 13,107.&#10;&#10;State with rank 9- California; Puerto Rican Population (2016)- 5,450,472; Average Migrants 2013-2016- 64,933; Migration Estimates, Lower Bound- 680, Upper Bound- 6,741.&#10;&#10;State with rank 10- Illinous; Puerto Rican Population (2016)- 209,638; Average Migrants 2013-2016- 1,015; Migration Estimates, Lower Bound- 1,918, Upper Bound- 3,285.&#10;&#10;&#10;&#10;&#10;&#10;&#10;" title="Table 1. Post- Maria Exodus from Puerto Ruico to the Top 10 states (one year estimates)"/>
          <p:cNvPicPr preferRelativeResize="0">
            <a:picLocks noGrp="1"/>
          </p:cNvPicPr>
          <p:nvPr>
            <p:ph idx="1"/>
          </p:nvPr>
        </p:nvPicPr>
        <p:blipFill rotWithShape="1">
          <a:blip r:embed="rId3">
            <a:alphaModFix/>
          </a:blip>
          <a:srcRect/>
          <a:stretch/>
        </p:blipFill>
        <p:spPr>
          <a:xfrm>
            <a:off x="950026" y="1319212"/>
            <a:ext cx="10395835" cy="532606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Mental Health Crisis</a:t>
            </a:r>
          </a:p>
        </p:txBody>
      </p:sp>
      <p:sp>
        <p:nvSpPr>
          <p:cNvPr id="3" name="Content Placeholder 2"/>
          <p:cNvSpPr>
            <a:spLocks noGrp="1"/>
          </p:cNvSpPr>
          <p:nvPr>
            <p:ph idx="1"/>
          </p:nvPr>
        </p:nvSpPr>
        <p:spPr/>
        <p:txBody>
          <a:bodyPr/>
          <a:lstStyle/>
          <a:p>
            <a:pPr>
              <a:lnSpc>
                <a:spcPct val="100000"/>
              </a:lnSpc>
            </a:pPr>
            <a:r>
              <a:rPr lang="en-US" sz="2400" dirty="0">
                <a:latin typeface="Verdana" panose="020B0604030504040204" pitchFamily="34" charset="0"/>
                <a:ea typeface="Verdana" panose="020B0604030504040204" pitchFamily="34" charset="0"/>
              </a:rPr>
              <a:t>Puerto Rico was facing a galloping mental health crisis. Besides working to restore electricity and basic needs to residents after Hurricane María’s destructive impact, state officials were also scrambling to meet the mental health needs of Puerto Rico residents. The number of suicide-related calls to the suicide prevention hotline doubled from 2,046 in August to 4,548 in January, according to the Health Department statistics. Suicide attempts also climbed from 782 in August to 1,075 in January. (Carrie Cochran/USA TODAY Network, Rick Jervis/USA TODAY). </a:t>
            </a:r>
          </a:p>
          <a:p>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44025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Level Of Poverty</a:t>
            </a:r>
          </a:p>
        </p:txBody>
      </p:sp>
      <p:sp>
        <p:nvSpPr>
          <p:cNvPr id="3" name="Content Placeholder 2"/>
          <p:cNvSpPr>
            <a:spLocks noGrp="1"/>
          </p:cNvSpPr>
          <p:nvPr>
            <p:ph idx="1"/>
          </p:nvPr>
        </p:nvSpPr>
        <p:spPr/>
        <p:txBody>
          <a:bodyPr/>
          <a:lstStyle/>
          <a:p>
            <a:pPr>
              <a:lnSpc>
                <a:spcPct val="100000"/>
              </a:lnSpc>
            </a:pPr>
            <a:r>
              <a:rPr lang="en-US" sz="2400" dirty="0">
                <a:latin typeface="Verdana" panose="020B0604030504040204" pitchFamily="34" charset="0"/>
                <a:ea typeface="Verdana" panose="020B0604030504040204" pitchFamily="34" charset="0"/>
              </a:rPr>
              <a:t>The Census Information Center (CIC) of the University of Puerto Rico in </a:t>
            </a:r>
            <a:r>
              <a:rPr lang="en-US" sz="2400" dirty="0" err="1">
                <a:latin typeface="Verdana" panose="020B0604030504040204" pitchFamily="34" charset="0"/>
                <a:ea typeface="Verdana" panose="020B0604030504040204" pitchFamily="34" charset="0"/>
              </a:rPr>
              <a:t>Cayey</a:t>
            </a:r>
            <a:r>
              <a:rPr lang="en-US" sz="2400" dirty="0">
                <a:latin typeface="Verdana" panose="020B0604030504040204" pitchFamily="34" charset="0"/>
                <a:ea typeface="Verdana" panose="020B0604030504040204" pitchFamily="34" charset="0"/>
              </a:rPr>
              <a:t> (UPR-</a:t>
            </a:r>
            <a:r>
              <a:rPr lang="en-US" sz="2400" dirty="0" err="1">
                <a:latin typeface="Verdana" panose="020B0604030504040204" pitchFamily="34" charset="0"/>
                <a:ea typeface="Verdana" panose="020B0604030504040204" pitchFamily="34" charset="0"/>
              </a:rPr>
              <a:t>Cayey</a:t>
            </a:r>
            <a:r>
              <a:rPr lang="en-US" sz="2400" dirty="0">
                <a:latin typeface="Verdana" panose="020B0604030504040204" pitchFamily="34" charset="0"/>
                <a:ea typeface="Verdana" panose="020B0604030504040204" pitchFamily="34" charset="0"/>
              </a:rPr>
              <a:t>) revealed, in an analysis of the possible level of poverty in the island because of the hurricane, that the poverty rate has gone from 44.3% to 52.3% (La Perla del Sur, November 2017). </a:t>
            </a:r>
          </a:p>
          <a:p>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92126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Shelters  </a:t>
            </a:r>
          </a:p>
        </p:txBody>
      </p:sp>
      <p:sp>
        <p:nvSpPr>
          <p:cNvPr id="3" name="Content Placeholder 2"/>
          <p:cNvSpPr>
            <a:spLocks noGrp="1"/>
          </p:cNvSpPr>
          <p:nvPr>
            <p:ph idx="1"/>
          </p:nvPr>
        </p:nvSpPr>
        <p:spPr/>
        <p:txBody>
          <a:bodyPr>
            <a:normAutofit/>
          </a:bodyPr>
          <a:lstStyle/>
          <a:p>
            <a:pPr>
              <a:lnSpc>
                <a:spcPct val="100000"/>
              </a:lnSpc>
            </a:pPr>
            <a:r>
              <a:rPr lang="en-US" sz="2400" dirty="0">
                <a:latin typeface="Verdana" panose="020B0604030504040204" pitchFamily="34" charset="0"/>
                <a:ea typeface="Verdana" panose="020B0604030504040204" pitchFamily="34" charset="0"/>
              </a:rPr>
              <a:t>Only one special shelter for people with access and functional needs in the metropolitan area.  </a:t>
            </a:r>
          </a:p>
          <a:p>
            <a:pPr marL="0" indent="0">
              <a:lnSpc>
                <a:spcPct val="100000"/>
              </a:lnSpc>
              <a:buNone/>
            </a:pPr>
            <a:endParaRPr lang="en-US" sz="2400" dirty="0">
              <a:latin typeface="Verdana" panose="020B0604030504040204" pitchFamily="34" charset="0"/>
              <a:ea typeface="Verdana" panose="020B0604030504040204" pitchFamily="34" charset="0"/>
            </a:endParaRPr>
          </a:p>
          <a:p>
            <a:pPr>
              <a:lnSpc>
                <a:spcPct val="100000"/>
              </a:lnSpc>
            </a:pPr>
            <a:r>
              <a:rPr lang="en-US" sz="2400" dirty="0">
                <a:latin typeface="Verdana" panose="020B0604030504040204" pitchFamily="34" charset="0"/>
                <a:ea typeface="Verdana" panose="020B0604030504040204" pitchFamily="34" charset="0"/>
              </a:rPr>
              <a:t>Most people from outside the metropolitan area could not access this facility because of transportation or simply did not want to leave their communities. </a:t>
            </a:r>
          </a:p>
          <a:p>
            <a:pPr marL="0" indent="0">
              <a:lnSpc>
                <a:spcPct val="100000"/>
              </a:lnSpc>
              <a:buNone/>
            </a:pPr>
            <a:endParaRPr lang="en-US" sz="2400" dirty="0">
              <a:latin typeface="Verdana" panose="020B0604030504040204" pitchFamily="34" charset="0"/>
              <a:ea typeface="Verdana" panose="020B0604030504040204" pitchFamily="34" charset="0"/>
            </a:endParaRPr>
          </a:p>
          <a:p>
            <a:pPr>
              <a:lnSpc>
                <a:spcPct val="100000"/>
              </a:lnSpc>
            </a:pPr>
            <a:r>
              <a:rPr lang="en-US" sz="2400" dirty="0">
                <a:latin typeface="Verdana" panose="020B0604030504040204" pitchFamily="34" charset="0"/>
                <a:ea typeface="Verdana" panose="020B0604030504040204" pitchFamily="34" charset="0"/>
              </a:rPr>
              <a:t>Shelters across the island did not have generators to provide electricity.  Others had generators but did not have enough fuel to power them. </a:t>
            </a:r>
          </a:p>
        </p:txBody>
      </p:sp>
    </p:spTree>
    <p:extLst>
      <p:ext uri="{BB962C8B-B14F-4D97-AF65-F5344CB8AC3E}">
        <p14:creationId xmlns:p14="http://schemas.microsoft.com/office/powerpoint/2010/main" val="1318065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Agencies and Hospitals</a:t>
            </a:r>
            <a:endParaRPr lang="en-US" sz="3600" dirty="0">
              <a:latin typeface="Verdana" panose="020B0604030504040204" pitchFamily="34" charset="0"/>
              <a:ea typeface="Verdana" panose="020B0604030504040204" pitchFamily="34" charset="0"/>
            </a:endParaRPr>
          </a:p>
        </p:txBody>
      </p:sp>
      <p:sp>
        <p:nvSpPr>
          <p:cNvPr id="3" name="Content Placeholder 2"/>
          <p:cNvSpPr>
            <a:spLocks noGrp="1"/>
          </p:cNvSpPr>
          <p:nvPr>
            <p:ph idx="1"/>
          </p:nvPr>
        </p:nvSpPr>
        <p:spPr/>
        <p:txBody>
          <a:bodyPr>
            <a:normAutofit fontScale="92500" lnSpcReduction="10000"/>
          </a:bodyPr>
          <a:lstStyle/>
          <a:p>
            <a:pPr>
              <a:lnSpc>
                <a:spcPct val="100000"/>
              </a:lnSpc>
            </a:pPr>
            <a:r>
              <a:rPr lang="en-US" sz="2600" dirty="0">
                <a:latin typeface="Verdana" panose="020B0604030504040204" pitchFamily="34" charset="0"/>
                <a:ea typeface="Verdana" panose="020B0604030504040204" pitchFamily="34" charset="0"/>
              </a:rPr>
              <a:t>Hospitals were destroyed; many were closed while others were providing partial services.  Those providing services were working with generators.  </a:t>
            </a:r>
          </a:p>
          <a:p>
            <a:pPr marL="0" indent="0">
              <a:lnSpc>
                <a:spcPct val="100000"/>
              </a:lnSpc>
              <a:buNone/>
            </a:pPr>
            <a:endParaRPr lang="en-US" sz="2600" dirty="0">
              <a:latin typeface="Verdana" panose="020B0604030504040204" pitchFamily="34" charset="0"/>
              <a:ea typeface="Verdana" panose="020B0604030504040204" pitchFamily="34" charset="0"/>
            </a:endParaRPr>
          </a:p>
          <a:p>
            <a:pPr>
              <a:lnSpc>
                <a:spcPct val="100000"/>
              </a:lnSpc>
            </a:pPr>
            <a:r>
              <a:rPr lang="en-US" sz="2600" dirty="0">
                <a:latin typeface="Verdana" panose="020B0604030504040204" pitchFamily="34" charset="0"/>
                <a:ea typeface="Verdana" panose="020B0604030504040204" pitchFamily="34" charset="0"/>
              </a:rPr>
              <a:t>Diesel was not readily available, thereby causing the hospitals to limit services or completely shut down.   Many people needing and requesting services were denied services because hospitals were only accepting critical cases. </a:t>
            </a:r>
          </a:p>
          <a:p>
            <a:pPr marL="0" indent="0">
              <a:lnSpc>
                <a:spcPct val="100000"/>
              </a:lnSpc>
              <a:buNone/>
            </a:pPr>
            <a:endParaRPr lang="en-US" sz="2600" dirty="0">
              <a:latin typeface="Verdana" panose="020B0604030504040204" pitchFamily="34" charset="0"/>
              <a:ea typeface="Verdana" panose="020B0604030504040204" pitchFamily="34" charset="0"/>
            </a:endParaRPr>
          </a:p>
          <a:p>
            <a:pPr>
              <a:lnSpc>
                <a:spcPct val="100000"/>
              </a:lnSpc>
            </a:pPr>
            <a:r>
              <a:rPr lang="en-US" sz="2600" dirty="0">
                <a:latin typeface="Verdana" panose="020B0604030504040204" pitchFamily="34" charset="0"/>
                <a:ea typeface="Verdana" panose="020B0604030504040204" pitchFamily="34" charset="0"/>
              </a:rPr>
              <a:t>Dialysis centers were damaged and had no electricity; services did not restart until 1-2 weeks after the hurricane. </a:t>
            </a:r>
          </a:p>
          <a:p>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253840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Assistive Technology/Medical Teams </a:t>
            </a:r>
          </a:p>
        </p:txBody>
      </p:sp>
      <p:sp>
        <p:nvSpPr>
          <p:cNvPr id="3" name="Content Placeholder 2"/>
          <p:cNvSpPr>
            <a:spLocks noGrp="1"/>
          </p:cNvSpPr>
          <p:nvPr>
            <p:ph idx="1"/>
          </p:nvPr>
        </p:nvSpPr>
        <p:spPr/>
        <p:txBody>
          <a:bodyPr>
            <a:noAutofit/>
          </a:bodyPr>
          <a:lstStyle/>
          <a:p>
            <a:pPr>
              <a:lnSpc>
                <a:spcPct val="120000"/>
              </a:lnSpc>
            </a:pPr>
            <a:r>
              <a:rPr lang="en-US" sz="2400" dirty="0">
                <a:latin typeface="Verdana" panose="020B0604030504040204" pitchFamily="34" charset="0"/>
                <a:ea typeface="Verdana" panose="020B0604030504040204" pitchFamily="34" charset="0"/>
              </a:rPr>
              <a:t>Many people with disabilities lost assistive equipment during the hurricane.  </a:t>
            </a:r>
          </a:p>
          <a:p>
            <a:pPr>
              <a:lnSpc>
                <a:spcPct val="120000"/>
              </a:lnSpc>
            </a:pPr>
            <a:endParaRPr lang="en-US" sz="2400" dirty="0">
              <a:latin typeface="Verdana" panose="020B0604030504040204" pitchFamily="34" charset="0"/>
              <a:ea typeface="Verdana" panose="020B0604030504040204" pitchFamily="34" charset="0"/>
            </a:endParaRPr>
          </a:p>
          <a:p>
            <a:pPr>
              <a:lnSpc>
                <a:spcPct val="120000"/>
              </a:lnSpc>
            </a:pPr>
            <a:r>
              <a:rPr lang="en-US" sz="2400" dirty="0">
                <a:latin typeface="Verdana" panose="020B0604030504040204" pitchFamily="34" charset="0"/>
                <a:ea typeface="Verdana" panose="020B0604030504040204" pitchFamily="34" charset="0"/>
              </a:rPr>
              <a:t>Insurance plans denied replacement; FEMA was slow in providing them because they required the survivor’s insurance plan denial; most suppliers were not yet working because of their own losses. </a:t>
            </a:r>
          </a:p>
          <a:p>
            <a:pPr marL="0" indent="0">
              <a:lnSpc>
                <a:spcPct val="120000"/>
              </a:lnSpc>
              <a:buNone/>
            </a:pPr>
            <a:endParaRPr lang="en-US" sz="2400" dirty="0">
              <a:latin typeface="Verdana" panose="020B0604030504040204" pitchFamily="34" charset="0"/>
              <a:ea typeface="Verdana" panose="020B0604030504040204" pitchFamily="34" charset="0"/>
            </a:endParaRPr>
          </a:p>
          <a:p>
            <a:pPr>
              <a:lnSpc>
                <a:spcPct val="120000"/>
              </a:lnSpc>
            </a:pPr>
            <a:r>
              <a:rPr lang="en-US" sz="2400" dirty="0">
                <a:latin typeface="Verdana" panose="020B0604030504040204" pitchFamily="34" charset="0"/>
                <a:ea typeface="Verdana" panose="020B0604030504040204" pitchFamily="34" charset="0"/>
              </a:rPr>
              <a:t>People had no wheelchairs, hearing aids, and other critical equipment for daily living. </a:t>
            </a:r>
          </a:p>
        </p:txBody>
      </p:sp>
    </p:spTree>
    <p:extLst>
      <p:ext uri="{BB962C8B-B14F-4D97-AF65-F5344CB8AC3E}">
        <p14:creationId xmlns:p14="http://schemas.microsoft.com/office/powerpoint/2010/main" val="2411656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Assistive Technology/Medical Teams (Cont.)</a:t>
            </a:r>
          </a:p>
        </p:txBody>
      </p:sp>
      <p:sp>
        <p:nvSpPr>
          <p:cNvPr id="3" name="Content Placeholder 2"/>
          <p:cNvSpPr>
            <a:spLocks noGrp="1"/>
          </p:cNvSpPr>
          <p:nvPr>
            <p:ph idx="1"/>
          </p:nvPr>
        </p:nvSpPr>
        <p:spPr/>
        <p:txBody>
          <a:bodyPr>
            <a:normAutofit/>
          </a:bodyPr>
          <a:lstStyle/>
          <a:p>
            <a:pPr>
              <a:lnSpc>
                <a:spcPct val="120000"/>
              </a:lnSpc>
            </a:pPr>
            <a:r>
              <a:rPr lang="en-US" sz="2400" dirty="0">
                <a:latin typeface="Verdana" panose="020B0604030504040204" pitchFamily="34" charset="0"/>
                <a:ea typeface="Verdana" panose="020B0604030504040204" pitchFamily="34" charset="0"/>
              </a:rPr>
              <a:t>People within the shelters did not have immediate access to medical services within the shelters. </a:t>
            </a:r>
          </a:p>
          <a:p>
            <a:pPr marL="0" indent="0">
              <a:lnSpc>
                <a:spcPct val="120000"/>
              </a:lnSpc>
              <a:buNone/>
            </a:pPr>
            <a:r>
              <a:rPr lang="en-US" sz="2400" dirty="0">
                <a:latin typeface="Verdana" panose="020B0604030504040204" pitchFamily="34" charset="0"/>
                <a:ea typeface="Verdana" panose="020B0604030504040204" pitchFamily="34" charset="0"/>
              </a:rPr>
              <a:t> </a:t>
            </a:r>
          </a:p>
          <a:p>
            <a:pPr>
              <a:lnSpc>
                <a:spcPct val="120000"/>
              </a:lnSpc>
            </a:pPr>
            <a:r>
              <a:rPr lang="en-US" sz="2400" dirty="0">
                <a:latin typeface="Verdana" panose="020B0604030504040204" pitchFamily="34" charset="0"/>
                <a:ea typeface="Verdana" panose="020B0604030504040204" pitchFamily="34" charset="0"/>
              </a:rPr>
              <a:t>Medical conditions worsened, and hospitals were not equipped to receive them. </a:t>
            </a:r>
          </a:p>
          <a:p>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96358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89511">
                  <a:srgbClr val="BFD8EE"/>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Personal Assistance/Communication </a:t>
            </a:r>
            <a:endParaRPr lang="en-US" sz="3600" dirty="0">
              <a:latin typeface="Verdana" panose="020B0604030504040204" pitchFamily="34" charset="0"/>
              <a:ea typeface="Verdana" panose="020B0604030504040204" pitchFamily="34" charset="0"/>
            </a:endParaRPr>
          </a:p>
        </p:txBody>
      </p:sp>
      <p:sp>
        <p:nvSpPr>
          <p:cNvPr id="3" name="Content Placeholder 2"/>
          <p:cNvSpPr>
            <a:spLocks noGrp="1"/>
          </p:cNvSpPr>
          <p:nvPr>
            <p:ph idx="1"/>
          </p:nvPr>
        </p:nvSpPr>
        <p:spPr>
          <a:xfrm>
            <a:off x="838200" y="1825624"/>
            <a:ext cx="10515600" cy="4438697"/>
          </a:xfrm>
        </p:spPr>
        <p:txBody>
          <a:bodyPr>
            <a:noAutofit/>
          </a:bodyPr>
          <a:lstStyle/>
          <a:p>
            <a:pPr>
              <a:lnSpc>
                <a:spcPct val="120000"/>
              </a:lnSpc>
            </a:pPr>
            <a:r>
              <a:rPr lang="en-US" sz="2400" dirty="0">
                <a:latin typeface="Verdana" panose="020B0604030504040204" pitchFamily="34" charset="0"/>
                <a:ea typeface="Verdana" panose="020B0604030504040204" pitchFamily="34" charset="0"/>
              </a:rPr>
              <a:t>Family members, many of whom are the sole caregivers of bedridden people with disabilities, had to leave the homes in search of supplies or to coordinate disaster aid.  Consequently, their bed ridden members were left alone for hours with no alternate caregivers.  </a:t>
            </a:r>
          </a:p>
          <a:p>
            <a:pPr marL="0" indent="0">
              <a:lnSpc>
                <a:spcPct val="120000"/>
              </a:lnSpc>
              <a:buNone/>
            </a:pPr>
            <a:endParaRPr lang="en-US" sz="2400" dirty="0">
              <a:latin typeface="Verdana" panose="020B0604030504040204" pitchFamily="34" charset="0"/>
              <a:ea typeface="Verdana" panose="020B0604030504040204" pitchFamily="34" charset="0"/>
            </a:endParaRPr>
          </a:p>
          <a:p>
            <a:pPr>
              <a:lnSpc>
                <a:spcPct val="120000"/>
              </a:lnSpc>
            </a:pPr>
            <a:r>
              <a:rPr lang="en-US" sz="2400" dirty="0">
                <a:latin typeface="Verdana" panose="020B0604030504040204" pitchFamily="34" charset="0"/>
                <a:ea typeface="Verdana" panose="020B0604030504040204" pitchFamily="34" charset="0"/>
              </a:rPr>
              <a:t>Many bedridden people require personal assistants, but Puerto Rico does not have sufficient funds to cover these needs. </a:t>
            </a:r>
          </a:p>
        </p:txBody>
      </p:sp>
    </p:spTree>
    <p:extLst>
      <p:ext uri="{BB962C8B-B14F-4D97-AF65-F5344CB8AC3E}">
        <p14:creationId xmlns:p14="http://schemas.microsoft.com/office/powerpoint/2010/main" val="3186427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lstStyle/>
          <a:p>
            <a:r>
              <a:rPr lang="en-US" b="1" dirty="0">
                <a:latin typeface="Verdana" panose="020B0604030504040204" pitchFamily="34" charset="0"/>
                <a:ea typeface="Verdana" panose="020B0604030504040204" pitchFamily="34" charset="0"/>
              </a:rPr>
              <a:t>Puerto Rico Map</a:t>
            </a:r>
          </a:p>
        </p:txBody>
      </p:sp>
      <p:pic>
        <p:nvPicPr>
          <p:cNvPr id="6" name="Content Placeholder 5" descr="Map of Puerto Rico highliting: 1) San Juan (Capital of Puerto Rico) located along the north-eastern coast of Puerto Rico. 2) the location of 10 of its 78 municipalities: municipality of Aguadilla is located in the northwest coast of the island; municipality of Mayaguez Mayagüez is located near the geographical center of the west coast of Puerto Rico; Municipalities of Ponce and Guayama in the southern part of Puerto Rico; Municipality of Fajardo located in the east region of the island, bordering the Atlantic Ocean; Municipalities of Bayamón and Guynabo located on the northern coastal valley; Municiplaity of Carolina located on the northeast coast of Puerto Rico;  in the North Area; and the Municipalities of Lares, Utuado and Caguas in the central area. 3) Location of the island Municipality of de Vieques and Culebra. Vieques located about ten miles (16 km) to the east of Puerto Rico. Culebra is about 10 miles (16 km) north of Vieques, and the United States Virgin Islands. " title="Map of Puerto Rico"/>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5375" y="2077244"/>
            <a:ext cx="10001250" cy="38481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89511">
                  <a:srgbClr val="BFD8EE"/>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Personal Assistance/Communication (Cont.) </a:t>
            </a:r>
            <a:endParaRPr lang="en-US" sz="3600" dirty="0">
              <a:latin typeface="Verdana" panose="020B0604030504040204" pitchFamily="34" charset="0"/>
              <a:ea typeface="Verdana" panose="020B0604030504040204" pitchFamily="34" charset="0"/>
            </a:endParaRPr>
          </a:p>
        </p:txBody>
      </p:sp>
      <p:sp>
        <p:nvSpPr>
          <p:cNvPr id="3" name="Content Placeholder 2"/>
          <p:cNvSpPr>
            <a:spLocks noGrp="1"/>
          </p:cNvSpPr>
          <p:nvPr>
            <p:ph idx="1"/>
          </p:nvPr>
        </p:nvSpPr>
        <p:spPr>
          <a:xfrm>
            <a:off x="838200" y="1825624"/>
            <a:ext cx="10515600" cy="4438697"/>
          </a:xfrm>
        </p:spPr>
        <p:txBody>
          <a:bodyPr>
            <a:noAutofit/>
          </a:bodyPr>
          <a:lstStyle/>
          <a:p>
            <a:pPr>
              <a:lnSpc>
                <a:spcPct val="120000"/>
              </a:lnSpc>
            </a:pPr>
            <a:r>
              <a:rPr lang="en-US" sz="2400" dirty="0">
                <a:latin typeface="Verdana" panose="020B0604030504040204" pitchFamily="34" charset="0"/>
                <a:ea typeface="Verdana" panose="020B0604030504040204" pitchFamily="34" charset="0"/>
              </a:rPr>
              <a:t>The deaf population had no idea as to what was happening. Therefore, they were not aware of the response efforts or services available to assist them because there was no way for them to get the information.  </a:t>
            </a:r>
          </a:p>
        </p:txBody>
      </p:sp>
    </p:spTree>
    <p:extLst>
      <p:ext uri="{BB962C8B-B14F-4D97-AF65-F5344CB8AC3E}">
        <p14:creationId xmlns:p14="http://schemas.microsoft.com/office/powerpoint/2010/main" val="2515979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Autofit/>
          </a:bodyPr>
          <a:lstStyle/>
          <a:p>
            <a:pPr>
              <a:lnSpc>
                <a:spcPct val="100000"/>
              </a:lnSpc>
            </a:pPr>
            <a:r>
              <a:rPr lang="en-US" sz="3600" b="1" dirty="0">
                <a:latin typeface="Verdana" panose="020B0604030504040204" pitchFamily="34" charset="0"/>
                <a:ea typeface="Verdana" panose="020B0604030504040204" pitchFamily="34" charset="0"/>
              </a:rPr>
              <a:t>Response Initiatives In Municipalities And State Agencies</a:t>
            </a:r>
          </a:p>
        </p:txBody>
      </p:sp>
      <p:sp>
        <p:nvSpPr>
          <p:cNvPr id="3" name="Content Placeholder 2"/>
          <p:cNvSpPr>
            <a:spLocks noGrp="1"/>
          </p:cNvSpPr>
          <p:nvPr>
            <p:ph idx="1"/>
          </p:nvPr>
        </p:nvSpPr>
        <p:spPr/>
        <p:txBody>
          <a:bodyPr/>
          <a:lstStyle/>
          <a:p>
            <a:pPr>
              <a:lnSpc>
                <a:spcPct val="100000"/>
              </a:lnSpc>
            </a:pPr>
            <a:r>
              <a:rPr lang="en-US" sz="2400" dirty="0">
                <a:latin typeface="Verdana" panose="020B0604030504040204" pitchFamily="34" charset="0"/>
                <a:ea typeface="Verdana" panose="020B0604030504040204" pitchFamily="34" charset="0"/>
              </a:rPr>
              <a:t>The central government of Puerto Rico had virtually no communication with its local government, so the extent of the damages were not known. </a:t>
            </a:r>
          </a:p>
          <a:p>
            <a:pPr>
              <a:lnSpc>
                <a:spcPct val="100000"/>
              </a:lnSpc>
            </a:pPr>
            <a:endParaRPr lang="en-US" sz="2400" dirty="0">
              <a:latin typeface="Verdana" panose="020B0604030504040204" pitchFamily="34" charset="0"/>
              <a:ea typeface="Verdana" panose="020B0604030504040204" pitchFamily="34" charset="0"/>
            </a:endParaRPr>
          </a:p>
          <a:p>
            <a:pPr>
              <a:lnSpc>
                <a:spcPct val="100000"/>
              </a:lnSpc>
            </a:pPr>
            <a:r>
              <a:rPr lang="en-US" sz="2400" dirty="0">
                <a:latin typeface="Verdana" panose="020B0604030504040204" pitchFamily="34" charset="0"/>
                <a:ea typeface="Verdana" panose="020B0604030504040204" pitchFamily="34" charset="0"/>
              </a:rPr>
              <a:t>Response efforts were greatly hindered by this lack of communication. </a:t>
            </a:r>
          </a:p>
          <a:p>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96940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Lack Of Alternative Energy Sources</a:t>
            </a:r>
          </a:p>
        </p:txBody>
      </p:sp>
      <p:sp>
        <p:nvSpPr>
          <p:cNvPr id="3" name="Content Placeholder 2"/>
          <p:cNvSpPr>
            <a:spLocks noGrp="1"/>
          </p:cNvSpPr>
          <p:nvPr>
            <p:ph idx="1"/>
          </p:nvPr>
        </p:nvSpPr>
        <p:spPr/>
        <p:txBody>
          <a:bodyPr/>
          <a:lstStyle/>
          <a:p>
            <a:r>
              <a:rPr lang="en-US" sz="2400" dirty="0">
                <a:latin typeface="Verdana" panose="020B0604030504040204" pitchFamily="34" charset="0"/>
                <a:ea typeface="Verdana" panose="020B0604030504040204" pitchFamily="34" charset="0"/>
              </a:rPr>
              <a:t>People began relying on generators.  Some communities had been without electricity since Hurricane Irma, which had struck two weeks earlier. </a:t>
            </a:r>
          </a:p>
          <a:p>
            <a:pPr marL="0" indent="0">
              <a:buNone/>
            </a:pPr>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People with disabilities that required medical equipment 24/7 were required to purchase generators to sustain their lives.  However, these generators were not meant to run 24/7.  Consequently, many broke down requiring PWDs to use what little funds they had to purchase more generators and gasoline. </a:t>
            </a:r>
          </a:p>
          <a:p>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11993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Lack Of Open Pharmacies</a:t>
            </a:r>
          </a:p>
        </p:txBody>
      </p:sp>
      <p:sp>
        <p:nvSpPr>
          <p:cNvPr id="3" name="Content Placeholder 2"/>
          <p:cNvSpPr>
            <a:spLocks noGrp="1"/>
          </p:cNvSpPr>
          <p:nvPr>
            <p:ph idx="1"/>
          </p:nvPr>
        </p:nvSpPr>
        <p:spPr/>
        <p:txBody>
          <a:bodyPr>
            <a:normAutofit/>
          </a:bodyPr>
          <a:lstStyle/>
          <a:p>
            <a:pPr>
              <a:lnSpc>
                <a:spcPct val="100000"/>
              </a:lnSpc>
            </a:pPr>
            <a:r>
              <a:rPr lang="en-US" sz="2400" dirty="0">
                <a:latin typeface="Verdana" panose="020B0604030504040204" pitchFamily="34" charset="0"/>
                <a:ea typeface="Verdana" panose="020B0604030504040204" pitchFamily="34" charset="0"/>
              </a:rPr>
              <a:t>Lack of operating pharmacies created a shortage of medications.</a:t>
            </a:r>
          </a:p>
          <a:p>
            <a:pPr marL="0" indent="0">
              <a:lnSpc>
                <a:spcPct val="100000"/>
              </a:lnSpc>
              <a:buNone/>
            </a:pPr>
            <a:r>
              <a:rPr lang="en-US" sz="2400" dirty="0">
                <a:latin typeface="Verdana" panose="020B0604030504040204" pitchFamily="34" charset="0"/>
                <a:ea typeface="Verdana" panose="020B0604030504040204" pitchFamily="34" charset="0"/>
              </a:rPr>
              <a:t> </a:t>
            </a:r>
          </a:p>
          <a:p>
            <a:pPr>
              <a:lnSpc>
                <a:spcPct val="100000"/>
              </a:lnSpc>
            </a:pPr>
            <a:r>
              <a:rPr lang="en-US" sz="2400" dirty="0">
                <a:latin typeface="Verdana" panose="020B0604030504040204" pitchFamily="34" charset="0"/>
                <a:ea typeface="Verdana" panose="020B0604030504040204" pitchFamily="34" charset="0"/>
              </a:rPr>
              <a:t>Oxygen producers on the island were decimated; creating a shortage of oxygen supply in the island.  </a:t>
            </a:r>
          </a:p>
          <a:p>
            <a:pPr marL="0" indent="0">
              <a:lnSpc>
                <a:spcPct val="100000"/>
              </a:lnSpc>
              <a:buNone/>
            </a:pPr>
            <a:endParaRPr lang="en-US" sz="2400" dirty="0">
              <a:latin typeface="Verdana" panose="020B0604030504040204" pitchFamily="34" charset="0"/>
              <a:ea typeface="Verdana" panose="020B0604030504040204" pitchFamily="34" charset="0"/>
            </a:endParaRPr>
          </a:p>
          <a:p>
            <a:pPr>
              <a:lnSpc>
                <a:spcPct val="100000"/>
              </a:lnSpc>
            </a:pPr>
            <a:r>
              <a:rPr lang="en-US" sz="2400" dirty="0">
                <a:latin typeface="Verdana" panose="020B0604030504040204" pitchFamily="34" charset="0"/>
                <a:ea typeface="Verdana" panose="020B0604030504040204" pitchFamily="34" charset="0"/>
              </a:rPr>
              <a:t>What little oxygen arrived was supplied to hospitals.  </a:t>
            </a:r>
          </a:p>
          <a:p>
            <a:pPr marL="0" indent="0">
              <a:lnSpc>
                <a:spcPct val="100000"/>
              </a:lnSpc>
              <a:buNone/>
            </a:pPr>
            <a:endParaRPr lang="en-US" sz="2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12119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Lack Of Open Pharmacies (Cont.)</a:t>
            </a:r>
          </a:p>
        </p:txBody>
      </p:sp>
      <p:sp>
        <p:nvSpPr>
          <p:cNvPr id="3" name="Content Placeholder 2"/>
          <p:cNvSpPr>
            <a:spLocks noGrp="1"/>
          </p:cNvSpPr>
          <p:nvPr>
            <p:ph idx="1"/>
          </p:nvPr>
        </p:nvSpPr>
        <p:spPr/>
        <p:txBody>
          <a:bodyPr>
            <a:normAutofit/>
          </a:bodyPr>
          <a:lstStyle/>
          <a:p>
            <a:pPr marL="0" indent="0">
              <a:lnSpc>
                <a:spcPct val="100000"/>
              </a:lnSpc>
              <a:buNone/>
            </a:pPr>
            <a:endParaRPr lang="en-US" sz="2400" dirty="0">
              <a:latin typeface="Verdana" panose="020B0604030504040204" pitchFamily="34" charset="0"/>
              <a:ea typeface="Verdana" panose="020B0604030504040204" pitchFamily="34" charset="0"/>
            </a:endParaRPr>
          </a:p>
          <a:p>
            <a:pPr>
              <a:lnSpc>
                <a:spcPct val="100000"/>
              </a:lnSpc>
            </a:pPr>
            <a:r>
              <a:rPr lang="en-US" sz="2400" dirty="0">
                <a:latin typeface="Verdana" panose="020B0604030504040204" pitchFamily="34" charset="0"/>
                <a:ea typeface="Verdana" panose="020B0604030504040204" pitchFamily="34" charset="0"/>
              </a:rPr>
              <a:t>Individuals that requested oxygen at the hospitals were denied.  </a:t>
            </a:r>
          </a:p>
          <a:p>
            <a:pPr marL="0" indent="0">
              <a:lnSpc>
                <a:spcPct val="100000"/>
              </a:lnSpc>
              <a:buNone/>
            </a:pPr>
            <a:endParaRPr lang="en-US" sz="2400" dirty="0">
              <a:latin typeface="Verdana" panose="020B0604030504040204" pitchFamily="34" charset="0"/>
              <a:ea typeface="Verdana" panose="020B0604030504040204" pitchFamily="34" charset="0"/>
            </a:endParaRPr>
          </a:p>
          <a:p>
            <a:pPr>
              <a:lnSpc>
                <a:spcPct val="100000"/>
              </a:lnSpc>
            </a:pPr>
            <a:r>
              <a:rPr lang="en-US" sz="2400" dirty="0">
                <a:latin typeface="Verdana" panose="020B0604030504040204" pitchFamily="34" charset="0"/>
                <a:ea typeface="Verdana" panose="020B0604030504040204" pitchFamily="34" charset="0"/>
              </a:rPr>
              <a:t>People with oxygen needs were not getting the oxygen; conditions worsened, people died. </a:t>
            </a:r>
          </a:p>
          <a:p>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162517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solidFill>
            <a:schemeClr val="bg1">
              <a:lumMod val="85000"/>
            </a:schemeClr>
          </a:solidFill>
        </p:spPr>
        <p:txBody>
          <a:bodyPr>
            <a:noAutofit/>
          </a:bodyPr>
          <a:lstStyle/>
          <a:p>
            <a:pPr algn="ctr"/>
            <a:r>
              <a:rPr lang="en-US" sz="3600" b="1" dirty="0">
                <a:latin typeface="Verdana" panose="020B0604030504040204" pitchFamily="34" charset="0"/>
                <a:ea typeface="Verdana" panose="020B0604030504040204" pitchFamily="34" charset="0"/>
              </a:rPr>
              <a:t>PUERTO RICO DISABILITY COMMUNITY RELIEF NETWORK (PRDCRN)</a:t>
            </a:r>
          </a:p>
        </p:txBody>
      </p:sp>
      <p:pic>
        <p:nvPicPr>
          <p:cNvPr id="5" name="Google Shape;703;p103" descr="&#10;Banner with the logo of the Puerto Rico Disability Community Relief Network in the center. Surrounding the logo of the Puerto Rico Disability Community Relief Network are the logos of each of the agencies that are part of the Network-Technology Assistance Program. Under the logo of the Network are the lgos of">
            <a:extLst>
              <a:ext uri="{FF2B5EF4-FFF2-40B4-BE49-F238E27FC236}">
                <a16:creationId xmlns:a16="http://schemas.microsoft.com/office/drawing/2014/main" id="{1CADD802-441C-4D8D-8726-2EFF5FCED5FA}"/>
              </a:ext>
            </a:extLst>
          </p:cNvPr>
          <p:cNvPicPr preferRelativeResize="0">
            <a:picLocks/>
          </p:cNvPicPr>
          <p:nvPr/>
        </p:nvPicPr>
        <p:blipFill rotWithShape="1">
          <a:blip r:embed="rId2">
            <a:alphaModFix/>
          </a:blip>
          <a:srcRect l="288" b="1"/>
          <a:stretch/>
        </p:blipFill>
        <p:spPr>
          <a:xfrm>
            <a:off x="2727158" y="2534653"/>
            <a:ext cx="6753726" cy="3483952"/>
          </a:xfrm>
          <a:prstGeom prst="rect">
            <a:avLst/>
          </a:prstGeom>
          <a:noFill/>
          <a:ln w="228600" cap="sq" cmpd="thickThin">
            <a:solidFill>
              <a:schemeClr val="accent1"/>
            </a:solidFill>
            <a:prstDash val="solid"/>
            <a:miter lim="800000"/>
            <a:headEnd type="none" w="sm" len="sm"/>
            <a:tailEnd type="none" w="sm" len="sm"/>
          </a:ln>
        </p:spPr>
      </p:pic>
    </p:spTree>
    <p:extLst>
      <p:ext uri="{BB962C8B-B14F-4D97-AF65-F5344CB8AC3E}">
        <p14:creationId xmlns:p14="http://schemas.microsoft.com/office/powerpoint/2010/main" val="2113345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Puerto Rico Disability Community Relief Network (PRDCRN) Is Born….</a:t>
            </a:r>
          </a:p>
        </p:txBody>
      </p:sp>
      <p:sp>
        <p:nvSpPr>
          <p:cNvPr id="3" name="Content Placeholder 2"/>
          <p:cNvSpPr>
            <a:spLocks noGrp="1"/>
          </p:cNvSpPr>
          <p:nvPr>
            <p:ph idx="1"/>
          </p:nvPr>
        </p:nvSpPr>
        <p:spPr>
          <a:xfrm>
            <a:off x="838200" y="1970003"/>
            <a:ext cx="10515600" cy="4351338"/>
          </a:xfrm>
        </p:spPr>
        <p:txBody>
          <a:bodyPr/>
          <a:lstStyle/>
          <a:p>
            <a:pPr>
              <a:lnSpc>
                <a:spcPct val="100000"/>
              </a:lnSpc>
            </a:pPr>
            <a:r>
              <a:rPr lang="en-US" sz="2600" dirty="0" err="1">
                <a:latin typeface="Verdana" panose="020B0604030504040204" pitchFamily="34" charset="0"/>
                <a:ea typeface="Verdana" panose="020B0604030504040204" pitchFamily="34" charset="0"/>
              </a:rPr>
              <a:t>Movimiento</a:t>
            </a:r>
            <a:r>
              <a:rPr lang="en-US" sz="2600" dirty="0">
                <a:latin typeface="Verdana" panose="020B0604030504040204" pitchFamily="34" charset="0"/>
                <a:ea typeface="Verdana" panose="020B0604030504040204" pitchFamily="34" charset="0"/>
              </a:rPr>
              <a:t> para el </a:t>
            </a:r>
            <a:r>
              <a:rPr lang="en-US" sz="2600" dirty="0" err="1">
                <a:latin typeface="Verdana" panose="020B0604030504040204" pitchFamily="34" charset="0"/>
                <a:ea typeface="Verdana" panose="020B0604030504040204" pitchFamily="34" charset="0"/>
              </a:rPr>
              <a:t>Alcance</a:t>
            </a:r>
            <a:r>
              <a:rPr lang="en-US" sz="2600" dirty="0">
                <a:latin typeface="Verdana" panose="020B0604030504040204" pitchFamily="34" charset="0"/>
                <a:ea typeface="Verdana" panose="020B0604030504040204" pitchFamily="34" charset="0"/>
              </a:rPr>
              <a:t> de Vida </a:t>
            </a:r>
            <a:r>
              <a:rPr lang="en-US" sz="2600" dirty="0" err="1">
                <a:latin typeface="Verdana" panose="020B0604030504040204" pitchFamily="34" charset="0"/>
                <a:ea typeface="Verdana" panose="020B0604030504040204" pitchFamily="34" charset="0"/>
              </a:rPr>
              <a:t>Independiente</a:t>
            </a:r>
            <a:r>
              <a:rPr lang="en-US" sz="2600" dirty="0">
                <a:latin typeface="Verdana" panose="020B0604030504040204" pitchFamily="34" charset="0"/>
                <a:ea typeface="Verdana" panose="020B0604030504040204" pitchFamily="34" charset="0"/>
              </a:rPr>
              <a:t> (MAVI)</a:t>
            </a:r>
          </a:p>
          <a:p>
            <a:pPr>
              <a:lnSpc>
                <a:spcPct val="100000"/>
              </a:lnSpc>
            </a:pPr>
            <a:r>
              <a:rPr lang="en-US" sz="2600" dirty="0">
                <a:latin typeface="Verdana" panose="020B0604030504040204" pitchFamily="34" charset="0"/>
                <a:ea typeface="Verdana" panose="020B0604030504040204" pitchFamily="34" charset="0"/>
              </a:rPr>
              <a:t>Protection and Advocacy System of Puerto Rico</a:t>
            </a:r>
          </a:p>
          <a:p>
            <a:pPr>
              <a:lnSpc>
                <a:spcPct val="100000"/>
              </a:lnSpc>
            </a:pPr>
            <a:r>
              <a:rPr lang="en-US" sz="2600" dirty="0">
                <a:latin typeface="Verdana" panose="020B0604030504040204" pitchFamily="34" charset="0"/>
                <a:ea typeface="Verdana" panose="020B0604030504040204" pitchFamily="34" charset="0"/>
              </a:rPr>
              <a:t>Puerto Rico Assistive Technology Program</a:t>
            </a:r>
          </a:p>
          <a:p>
            <a:pPr>
              <a:lnSpc>
                <a:spcPct val="100000"/>
              </a:lnSpc>
            </a:pPr>
            <a:r>
              <a:rPr lang="en-US" sz="2600" dirty="0">
                <a:latin typeface="Verdana" panose="020B0604030504040204" pitchFamily="34" charset="0"/>
                <a:ea typeface="Verdana" panose="020B0604030504040204" pitchFamily="34" charset="0"/>
              </a:rPr>
              <a:t>Puerto Rico Developmental Disabilities Council </a:t>
            </a:r>
          </a:p>
          <a:p>
            <a:pPr>
              <a:lnSpc>
                <a:spcPct val="100000"/>
              </a:lnSpc>
            </a:pPr>
            <a:r>
              <a:rPr lang="en-US" sz="2600" dirty="0">
                <a:latin typeface="Verdana" panose="020B0604030504040204" pitchFamily="34" charset="0"/>
                <a:ea typeface="Verdana" panose="020B0604030504040204" pitchFamily="34" charset="0"/>
              </a:rPr>
              <a:t>University Center for Education on Development</a:t>
            </a:r>
          </a:p>
          <a:p>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179243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err="1">
                <a:latin typeface="Verdana" panose="020B0604030504040204" pitchFamily="34" charset="0"/>
                <a:ea typeface="Verdana" panose="020B0604030504040204" pitchFamily="34" charset="0"/>
              </a:rPr>
              <a:t>Movimiento</a:t>
            </a:r>
            <a:r>
              <a:rPr lang="en-US" sz="3600" b="1" dirty="0">
                <a:latin typeface="Verdana" panose="020B0604030504040204" pitchFamily="34" charset="0"/>
                <a:ea typeface="Verdana" panose="020B0604030504040204" pitchFamily="34" charset="0"/>
              </a:rPr>
              <a:t> para el </a:t>
            </a:r>
            <a:r>
              <a:rPr lang="en-US" sz="3600" b="1" dirty="0" err="1">
                <a:latin typeface="Verdana" panose="020B0604030504040204" pitchFamily="34" charset="0"/>
                <a:ea typeface="Verdana" panose="020B0604030504040204" pitchFamily="34" charset="0"/>
              </a:rPr>
              <a:t>Alcance</a:t>
            </a:r>
            <a:r>
              <a:rPr lang="en-US" sz="3600" b="1" dirty="0">
                <a:latin typeface="Verdana" panose="020B0604030504040204" pitchFamily="34" charset="0"/>
                <a:ea typeface="Verdana" panose="020B0604030504040204" pitchFamily="34" charset="0"/>
              </a:rPr>
              <a:t> de Vida </a:t>
            </a:r>
            <a:r>
              <a:rPr lang="en-US" sz="3600" b="1" dirty="0" err="1">
                <a:latin typeface="Verdana" panose="020B0604030504040204" pitchFamily="34" charset="0"/>
                <a:ea typeface="Verdana" panose="020B0604030504040204" pitchFamily="34" charset="0"/>
              </a:rPr>
              <a:t>Independiente</a:t>
            </a:r>
            <a:endParaRPr lang="en-US" sz="3600" b="1" dirty="0">
              <a:latin typeface="Verdana" panose="020B0604030504040204" pitchFamily="34" charset="0"/>
              <a:ea typeface="Verdana" panose="020B0604030504040204" pitchFamily="34" charset="0"/>
            </a:endParaRPr>
          </a:p>
        </p:txBody>
      </p:sp>
      <p:sp>
        <p:nvSpPr>
          <p:cNvPr id="4" name="TextBox 3"/>
          <p:cNvSpPr txBox="1"/>
          <p:nvPr/>
        </p:nvSpPr>
        <p:spPr>
          <a:xfrm>
            <a:off x="838200" y="2165684"/>
            <a:ext cx="3958389" cy="707886"/>
          </a:xfrm>
          <a:prstGeom prst="rect">
            <a:avLst/>
          </a:prstGeom>
          <a:noFill/>
        </p:spPr>
        <p:txBody>
          <a:bodyPr wrap="square" rtlCol="0">
            <a:spAutoFit/>
          </a:bodyPr>
          <a:lstStyle/>
          <a:p>
            <a:r>
              <a:rPr lang="en-US" sz="4000" b="1" i="1" dirty="0">
                <a:solidFill>
                  <a:schemeClr val="accent2">
                    <a:lumMod val="75000"/>
                  </a:schemeClr>
                </a:solidFill>
                <a:latin typeface="Adobe Fan Heiti Std B" panose="020B0700000000000000" pitchFamily="34" charset="-128"/>
                <a:ea typeface="Adobe Fan Heiti Std B" panose="020B0700000000000000" pitchFamily="34" charset="-128"/>
              </a:rPr>
              <a:t>Who We Are</a:t>
            </a:r>
          </a:p>
        </p:txBody>
      </p:sp>
      <p:sp>
        <p:nvSpPr>
          <p:cNvPr id="3" name="Content Placeholder 2"/>
          <p:cNvSpPr>
            <a:spLocks noGrp="1"/>
          </p:cNvSpPr>
          <p:nvPr>
            <p:ph idx="1"/>
          </p:nvPr>
        </p:nvSpPr>
        <p:spPr>
          <a:xfrm>
            <a:off x="4449171" y="1787856"/>
            <a:ext cx="6904629" cy="2538483"/>
          </a:xfrm>
          <a:solidFill>
            <a:schemeClr val="bg1">
              <a:lumMod val="85000"/>
            </a:schemeClr>
          </a:solidFill>
        </p:spPr>
        <p:txBody>
          <a:bodyPr>
            <a:normAutofit fontScale="85000" lnSpcReduction="10000"/>
          </a:bodyPr>
          <a:lstStyle/>
          <a:p>
            <a:pPr marL="0" indent="0">
              <a:lnSpc>
                <a:spcPct val="110000"/>
              </a:lnSpc>
              <a:buNone/>
            </a:pPr>
            <a:r>
              <a:rPr lang="en-US" dirty="0">
                <a:latin typeface="Verdana" panose="020B0604030504040204" pitchFamily="34" charset="0"/>
                <a:ea typeface="Verdana" panose="020B0604030504040204" pitchFamily="34" charset="0"/>
              </a:rPr>
              <a:t>MAVI (according to its initials in Spanish) promotes the independence, productivity, and inclusion of people with disabilities through the Philosophy of Independent Living, which gives people control in making decisions about their lives.</a:t>
            </a:r>
          </a:p>
          <a:p>
            <a:pPr marL="0" indent="0">
              <a:buNone/>
            </a:pPr>
            <a:endParaRPr lang="en-US" sz="2600" dirty="0">
              <a:latin typeface="Verdana" panose="020B0604030504040204" pitchFamily="34" charset="0"/>
              <a:ea typeface="Verdana" panose="020B0604030504040204" pitchFamily="34" charset="0"/>
            </a:endParaRPr>
          </a:p>
        </p:txBody>
      </p:sp>
      <p:sp>
        <p:nvSpPr>
          <p:cNvPr id="7" name="Content Placeholder 2"/>
          <p:cNvSpPr txBox="1">
            <a:spLocks/>
          </p:cNvSpPr>
          <p:nvPr/>
        </p:nvSpPr>
        <p:spPr>
          <a:xfrm>
            <a:off x="4449171" y="4459226"/>
            <a:ext cx="6904629" cy="563150"/>
          </a:xfrm>
          <a:prstGeom prst="rect">
            <a:avLst/>
          </a:prstGeom>
          <a:solidFill>
            <a:schemeClr val="bg1">
              <a:lumMod val="85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dirty="0" err="1">
                <a:latin typeface="Verdana" panose="020B0604030504040204" pitchFamily="34" charset="0"/>
                <a:ea typeface="Verdana" panose="020B0604030504040204" pitchFamily="34" charset="0"/>
              </a:rPr>
              <a:t>Betzaida</a:t>
            </a:r>
            <a:r>
              <a:rPr lang="en-US" sz="2400" dirty="0">
                <a:latin typeface="Verdana" panose="020B0604030504040204" pitchFamily="34" charset="0"/>
                <a:ea typeface="Verdana" panose="020B0604030504040204" pitchFamily="34" charset="0"/>
              </a:rPr>
              <a:t> Ramos, Executive Director</a:t>
            </a:r>
          </a:p>
        </p:txBody>
      </p:sp>
      <p:pic>
        <p:nvPicPr>
          <p:cNvPr id="5" name="Picture 4" descr="Logo of Movimiento para el Alcance de Vida Independiente-  in the middle 4 lines in in spiral, under the spiral is acronymun MAVI with the meaning (Movimiento para el alcance de Vida Independiente). ">
            <a:extLst>
              <a:ext uri="{FF2B5EF4-FFF2-40B4-BE49-F238E27FC236}">
                <a16:creationId xmlns:a16="http://schemas.microsoft.com/office/drawing/2014/main" id="{6F7EE0C3-C7F8-4F57-9D52-541BDF51F01B}"/>
              </a:ext>
            </a:extLst>
          </p:cNvPr>
          <p:cNvPicPr>
            <a:picLocks noChangeAspect="1"/>
          </p:cNvPicPr>
          <p:nvPr/>
        </p:nvPicPr>
        <p:blipFill rotWithShape="1">
          <a:blip r:embed="rId2"/>
          <a:srcRect l="3289" t="27135" r="54211" b="38713"/>
          <a:stretch/>
        </p:blipFill>
        <p:spPr>
          <a:xfrm>
            <a:off x="838200" y="3543155"/>
            <a:ext cx="3011905" cy="1361419"/>
          </a:xfrm>
          <a:prstGeom prst="rect">
            <a:avLst/>
          </a:prstGeom>
        </p:spPr>
      </p:pic>
    </p:spTree>
    <p:extLst>
      <p:ext uri="{BB962C8B-B14F-4D97-AF65-F5344CB8AC3E}">
        <p14:creationId xmlns:p14="http://schemas.microsoft.com/office/powerpoint/2010/main" val="16640372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Protection and Advocacy System of Puerto Rico</a:t>
            </a:r>
          </a:p>
        </p:txBody>
      </p:sp>
      <p:sp>
        <p:nvSpPr>
          <p:cNvPr id="4" name="TextBox 3"/>
          <p:cNvSpPr txBox="1"/>
          <p:nvPr/>
        </p:nvSpPr>
        <p:spPr>
          <a:xfrm>
            <a:off x="838200" y="2165684"/>
            <a:ext cx="3958389" cy="707886"/>
          </a:xfrm>
          <a:prstGeom prst="rect">
            <a:avLst/>
          </a:prstGeom>
          <a:noFill/>
        </p:spPr>
        <p:txBody>
          <a:bodyPr wrap="square" rtlCol="0">
            <a:spAutoFit/>
          </a:bodyPr>
          <a:lstStyle/>
          <a:p>
            <a:r>
              <a:rPr lang="en-US" sz="4000" b="1" i="1" dirty="0">
                <a:solidFill>
                  <a:schemeClr val="accent2">
                    <a:lumMod val="75000"/>
                  </a:schemeClr>
                </a:solidFill>
                <a:latin typeface="Adobe Fan Heiti Std B" panose="020B0700000000000000" pitchFamily="34" charset="-128"/>
                <a:ea typeface="Adobe Fan Heiti Std B" panose="020B0700000000000000" pitchFamily="34" charset="-128"/>
              </a:rPr>
              <a:t>Who We Are</a:t>
            </a:r>
          </a:p>
        </p:txBody>
      </p:sp>
      <p:sp>
        <p:nvSpPr>
          <p:cNvPr id="7" name="Content Placeholder 2"/>
          <p:cNvSpPr>
            <a:spLocks noGrp="1"/>
          </p:cNvSpPr>
          <p:nvPr>
            <p:ph idx="1"/>
          </p:nvPr>
        </p:nvSpPr>
        <p:spPr>
          <a:xfrm>
            <a:off x="4653887" y="1909011"/>
            <a:ext cx="6699913" cy="2085473"/>
          </a:xfrm>
          <a:solidFill>
            <a:schemeClr val="bg1">
              <a:lumMod val="85000"/>
            </a:schemeClr>
          </a:solidFill>
        </p:spPr>
        <p:txBody>
          <a:bodyPr>
            <a:normAutofit/>
          </a:bodyPr>
          <a:lstStyle/>
          <a:p>
            <a:pPr marL="0" indent="0">
              <a:buNone/>
            </a:pPr>
            <a:r>
              <a:rPr lang="en-US" sz="2600" dirty="0">
                <a:latin typeface="Verdana" panose="020B0604030504040204" pitchFamily="34" charset="0"/>
                <a:ea typeface="Verdana" panose="020B0604030504040204" pitchFamily="34" charset="0"/>
              </a:rPr>
              <a:t>Is the government agency that protects the rights of the population with physical, mental or sensory impairments and address their problems, need and complaints.</a:t>
            </a:r>
          </a:p>
          <a:p>
            <a:pPr marL="0" indent="0">
              <a:buNone/>
            </a:pPr>
            <a:endParaRPr lang="en-US" sz="2600" dirty="0">
              <a:latin typeface="Verdana" panose="020B0604030504040204" pitchFamily="34" charset="0"/>
              <a:ea typeface="Verdana" panose="020B0604030504040204" pitchFamily="34" charset="0"/>
            </a:endParaRPr>
          </a:p>
        </p:txBody>
      </p:sp>
      <p:sp>
        <p:nvSpPr>
          <p:cNvPr id="8" name="Content Placeholder 2"/>
          <p:cNvSpPr txBox="1">
            <a:spLocks/>
          </p:cNvSpPr>
          <p:nvPr/>
        </p:nvSpPr>
        <p:spPr>
          <a:xfrm>
            <a:off x="4653887" y="4090736"/>
            <a:ext cx="6699913" cy="577517"/>
          </a:xfrm>
          <a:prstGeom prst="rect">
            <a:avLst/>
          </a:prstGeom>
          <a:solidFill>
            <a:schemeClr val="bg1">
              <a:lumMod val="8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latin typeface="Verdana" panose="020B0604030504040204" pitchFamily="34" charset="0"/>
                <a:ea typeface="Verdana" panose="020B0604030504040204" pitchFamily="34" charset="0"/>
              </a:rPr>
              <a:t>C. Janet Collazo, Executive Director</a:t>
            </a:r>
          </a:p>
        </p:txBody>
      </p:sp>
      <p:pic>
        <p:nvPicPr>
          <p:cNvPr id="9" name="Picture 8" descr="logo of Protection and Advocacy System of Puerto Rico. Circle with the Puerto Ricco shield in the center."/>
          <p:cNvPicPr>
            <a:picLocks noChangeAspect="1"/>
          </p:cNvPicPr>
          <p:nvPr/>
        </p:nvPicPr>
        <p:blipFill rotWithShape="1">
          <a:blip r:embed="rId2"/>
          <a:srcRect l="10794" t="29535" r="67629" b="30705"/>
          <a:stretch/>
        </p:blipFill>
        <p:spPr>
          <a:xfrm>
            <a:off x="1764633" y="3298680"/>
            <a:ext cx="1800990" cy="1866878"/>
          </a:xfrm>
          <a:prstGeom prst="rect">
            <a:avLst/>
          </a:prstGeom>
        </p:spPr>
      </p:pic>
    </p:spTree>
    <p:extLst>
      <p:ext uri="{BB962C8B-B14F-4D97-AF65-F5344CB8AC3E}">
        <p14:creationId xmlns:p14="http://schemas.microsoft.com/office/powerpoint/2010/main" val="2936035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Puerto Rico Assistive Technology Program</a:t>
            </a:r>
          </a:p>
        </p:txBody>
      </p:sp>
      <p:sp>
        <p:nvSpPr>
          <p:cNvPr id="4" name="TextBox 3"/>
          <p:cNvSpPr txBox="1"/>
          <p:nvPr/>
        </p:nvSpPr>
        <p:spPr>
          <a:xfrm>
            <a:off x="838200" y="2165684"/>
            <a:ext cx="3958389" cy="707886"/>
          </a:xfrm>
          <a:prstGeom prst="rect">
            <a:avLst/>
          </a:prstGeom>
          <a:noFill/>
        </p:spPr>
        <p:txBody>
          <a:bodyPr wrap="square" rtlCol="0">
            <a:spAutoFit/>
          </a:bodyPr>
          <a:lstStyle/>
          <a:p>
            <a:r>
              <a:rPr lang="en-US" sz="4000" b="1" i="1" dirty="0">
                <a:solidFill>
                  <a:schemeClr val="accent2">
                    <a:lumMod val="75000"/>
                  </a:schemeClr>
                </a:solidFill>
                <a:latin typeface="Adobe Fan Heiti Std B" panose="020B0700000000000000" pitchFamily="34" charset="-128"/>
                <a:ea typeface="Adobe Fan Heiti Std B" panose="020B0700000000000000" pitchFamily="34" charset="-128"/>
              </a:rPr>
              <a:t>Who We Are</a:t>
            </a:r>
          </a:p>
        </p:txBody>
      </p:sp>
      <p:sp>
        <p:nvSpPr>
          <p:cNvPr id="7" name="Content Placeholder 2"/>
          <p:cNvSpPr>
            <a:spLocks noGrp="1"/>
          </p:cNvSpPr>
          <p:nvPr>
            <p:ph idx="1"/>
          </p:nvPr>
        </p:nvSpPr>
        <p:spPr>
          <a:xfrm>
            <a:off x="4640239" y="1909010"/>
            <a:ext cx="7070499" cy="3367527"/>
          </a:xfrm>
          <a:solidFill>
            <a:schemeClr val="bg1">
              <a:lumMod val="85000"/>
            </a:schemeClr>
          </a:solidFill>
        </p:spPr>
        <p:txBody>
          <a:bodyPr>
            <a:noAutofit/>
          </a:bodyPr>
          <a:lstStyle/>
          <a:p>
            <a:pPr marL="0" indent="0">
              <a:lnSpc>
                <a:spcPct val="110000"/>
              </a:lnSpc>
              <a:buNone/>
            </a:pPr>
            <a:r>
              <a:rPr lang="en-US" sz="2400" dirty="0">
                <a:latin typeface="Verdana" panose="020B0604030504040204" pitchFamily="34" charset="0"/>
                <a:ea typeface="Verdana" panose="020B0604030504040204" pitchFamily="34" charset="0"/>
              </a:rPr>
              <a:t>Its main goal is to improve the quality of life of people with disabilities through the use of Assistive Technology (AT) providing access to AT devices and services. </a:t>
            </a:r>
          </a:p>
          <a:p>
            <a:pPr marL="0" indent="0">
              <a:lnSpc>
                <a:spcPct val="110000"/>
              </a:lnSpc>
              <a:buNone/>
            </a:pPr>
            <a:r>
              <a:rPr lang="en-US" sz="2400" dirty="0">
                <a:latin typeface="Verdana" panose="020B0604030504040204" pitchFamily="34" charset="0"/>
                <a:ea typeface="Verdana" panose="020B0604030504040204" pitchFamily="34" charset="0"/>
              </a:rPr>
              <a:t>The program is responsible for identifying, analyzing and eliminating the barriers that interfere with the ability of consumers to access AT devices and services. </a:t>
            </a:r>
          </a:p>
        </p:txBody>
      </p:sp>
      <p:sp>
        <p:nvSpPr>
          <p:cNvPr id="8" name="Content Placeholder 2"/>
          <p:cNvSpPr txBox="1">
            <a:spLocks/>
          </p:cNvSpPr>
          <p:nvPr/>
        </p:nvSpPr>
        <p:spPr>
          <a:xfrm>
            <a:off x="4640239" y="5439847"/>
            <a:ext cx="7070499" cy="577517"/>
          </a:xfrm>
          <a:prstGeom prst="rect">
            <a:avLst/>
          </a:prstGeom>
          <a:solidFill>
            <a:schemeClr val="bg1">
              <a:lumMod val="8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PR" sz="2400" dirty="0">
                <a:latin typeface="Verdana" panose="020B0604030504040204" pitchFamily="34" charset="0"/>
                <a:ea typeface="Verdana" panose="020B0604030504040204" pitchFamily="34" charset="0"/>
              </a:rPr>
              <a:t>María Miranda</a:t>
            </a:r>
            <a:r>
              <a:rPr lang="en-US" sz="2600" dirty="0">
                <a:latin typeface="Verdana" panose="020B0604030504040204" pitchFamily="34" charset="0"/>
                <a:ea typeface="Verdana" panose="020B0604030504040204" pitchFamily="34" charset="0"/>
              </a:rPr>
              <a:t>, Executive Director</a:t>
            </a:r>
          </a:p>
        </p:txBody>
      </p:sp>
      <p:pic>
        <p:nvPicPr>
          <p:cNvPr id="9" name="Picture 8" descr="Logo of Puerto Rico Assistive Technology Program. Logo with the Program initials in orange.">
            <a:extLst>
              <a:ext uri="{FF2B5EF4-FFF2-40B4-BE49-F238E27FC236}">
                <a16:creationId xmlns:a16="http://schemas.microsoft.com/office/drawing/2014/main" id="{A238E918-AC3B-4D69-ADCD-EDF41760497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95664" y="3348566"/>
            <a:ext cx="2229852" cy="913187"/>
          </a:xfrm>
          <a:prstGeom prst="rect">
            <a:avLst/>
          </a:prstGeom>
        </p:spPr>
      </p:pic>
    </p:spTree>
    <p:extLst>
      <p:ext uri="{BB962C8B-B14F-4D97-AF65-F5344CB8AC3E}">
        <p14:creationId xmlns:p14="http://schemas.microsoft.com/office/powerpoint/2010/main" val="2613469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s-ES" sz="3600" b="1" dirty="0">
                <a:latin typeface="Verdana" panose="020B0604030504040204" pitchFamily="34" charset="0"/>
                <a:ea typeface="Verdana" panose="020B0604030504040204" pitchFamily="34" charset="0"/>
              </a:rPr>
              <a:t>A USA </a:t>
            </a:r>
            <a:r>
              <a:rPr lang="es-ES" sz="3600" b="1" dirty="0" err="1">
                <a:latin typeface="Verdana" panose="020B0604030504040204" pitchFamily="34" charset="0"/>
                <a:ea typeface="Verdana" panose="020B0604030504040204" pitchFamily="34" charset="0"/>
              </a:rPr>
              <a:t>Territory</a:t>
            </a:r>
            <a:endParaRPr lang="en-US" sz="3600" b="1" dirty="0">
              <a:latin typeface="Verdana" panose="020B0604030504040204" pitchFamily="34" charset="0"/>
              <a:ea typeface="Verdana" panose="020B0604030504040204" pitchFamily="34" charset="0"/>
            </a:endParaRPr>
          </a:p>
        </p:txBody>
      </p:sp>
      <p:sp>
        <p:nvSpPr>
          <p:cNvPr id="3" name="Content Placeholder 2"/>
          <p:cNvSpPr>
            <a:spLocks noGrp="1"/>
          </p:cNvSpPr>
          <p:nvPr>
            <p:ph idx="1"/>
          </p:nvPr>
        </p:nvSpPr>
        <p:spPr/>
        <p:txBody>
          <a:bodyPr>
            <a:normAutofit fontScale="92500" lnSpcReduction="20000"/>
          </a:bodyPr>
          <a:lstStyle/>
          <a:p>
            <a:pPr>
              <a:lnSpc>
                <a:spcPct val="100000"/>
              </a:lnSpc>
            </a:pPr>
            <a:r>
              <a:rPr lang="en-US" sz="2500" dirty="0">
                <a:latin typeface="Verdana" panose="020B0604030504040204" pitchFamily="34" charset="0"/>
                <a:ea typeface="Verdana" panose="020B0604030504040204" pitchFamily="34" charset="0"/>
              </a:rPr>
              <a:t>Puerto Rico is a territory of the United States</a:t>
            </a:r>
          </a:p>
          <a:p>
            <a:pPr marL="0" indent="0">
              <a:lnSpc>
                <a:spcPct val="100000"/>
              </a:lnSpc>
              <a:buNone/>
            </a:pPr>
            <a:endParaRPr lang="en-US" sz="2500" dirty="0">
              <a:latin typeface="Verdana" panose="020B0604030504040204" pitchFamily="34" charset="0"/>
              <a:ea typeface="Verdana" panose="020B0604030504040204" pitchFamily="34" charset="0"/>
            </a:endParaRPr>
          </a:p>
          <a:p>
            <a:pPr>
              <a:lnSpc>
                <a:spcPct val="100000"/>
              </a:lnSpc>
            </a:pPr>
            <a:r>
              <a:rPr lang="en-US" sz="2500" dirty="0">
                <a:latin typeface="Verdana" panose="020B0604030504040204" pitchFamily="34" charset="0"/>
                <a:ea typeface="Verdana" panose="020B0604030504040204" pitchFamily="34" charset="0"/>
              </a:rPr>
              <a:t>With an Hispanic heritage, culture, religion and language</a:t>
            </a:r>
          </a:p>
          <a:p>
            <a:pPr marL="0" indent="0">
              <a:lnSpc>
                <a:spcPct val="100000"/>
              </a:lnSpc>
              <a:buNone/>
            </a:pPr>
            <a:endParaRPr lang="en-US" sz="2500" dirty="0">
              <a:latin typeface="Verdana" panose="020B0604030504040204" pitchFamily="34" charset="0"/>
              <a:ea typeface="Verdana" panose="020B0604030504040204" pitchFamily="34" charset="0"/>
            </a:endParaRPr>
          </a:p>
          <a:p>
            <a:pPr>
              <a:lnSpc>
                <a:spcPct val="100000"/>
              </a:lnSpc>
            </a:pPr>
            <a:r>
              <a:rPr lang="en-US" sz="2500" dirty="0">
                <a:latin typeface="Verdana" panose="020B0604030504040204" pitchFamily="34" charset="0"/>
                <a:ea typeface="Verdana" panose="020B0604030504040204" pitchFamily="34" charset="0"/>
              </a:rPr>
              <a:t>PR has unbreakable bonds with all Caribbean, Central and South American countries of Hispanic origin </a:t>
            </a:r>
          </a:p>
          <a:p>
            <a:pPr marL="0" indent="0">
              <a:lnSpc>
                <a:spcPct val="100000"/>
              </a:lnSpc>
              <a:buNone/>
            </a:pPr>
            <a:endParaRPr lang="en-US" sz="2500" dirty="0">
              <a:latin typeface="Verdana" panose="020B0604030504040204" pitchFamily="34" charset="0"/>
              <a:ea typeface="Verdana" panose="020B0604030504040204" pitchFamily="34" charset="0"/>
            </a:endParaRPr>
          </a:p>
          <a:p>
            <a:pPr>
              <a:lnSpc>
                <a:spcPct val="100000"/>
              </a:lnSpc>
            </a:pPr>
            <a:r>
              <a:rPr lang="en-US" sz="2500" dirty="0">
                <a:latin typeface="Verdana" panose="020B0604030504040204" pitchFamily="34" charset="0"/>
                <a:ea typeface="Verdana" panose="020B0604030504040204" pitchFamily="34" charset="0"/>
              </a:rPr>
              <a:t>Puerto Ricans are American citizens</a:t>
            </a:r>
          </a:p>
          <a:p>
            <a:pPr marL="0" indent="0">
              <a:lnSpc>
                <a:spcPct val="100000"/>
              </a:lnSpc>
              <a:buNone/>
            </a:pPr>
            <a:endParaRPr lang="en-US" sz="2500" dirty="0">
              <a:latin typeface="Verdana" panose="020B0604030504040204" pitchFamily="34" charset="0"/>
              <a:ea typeface="Verdana" panose="020B0604030504040204" pitchFamily="34" charset="0"/>
            </a:endParaRPr>
          </a:p>
          <a:p>
            <a:pPr>
              <a:lnSpc>
                <a:spcPct val="100000"/>
              </a:lnSpc>
            </a:pPr>
            <a:r>
              <a:rPr lang="en-US" sz="2500" dirty="0">
                <a:latin typeface="Verdana" panose="020B0604030504040204" pitchFamily="34" charset="0"/>
                <a:ea typeface="Verdana" panose="020B0604030504040204" pitchFamily="34" charset="0"/>
              </a:rPr>
              <a:t>Legal and illegal immigration of other Hispanics into Puerto Rico, is quite common</a:t>
            </a:r>
          </a:p>
          <a:p>
            <a:endParaRPr lang="en-US" sz="2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894046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Puerto Rico Developmental Disabilities Council</a:t>
            </a:r>
          </a:p>
        </p:txBody>
      </p:sp>
      <p:sp>
        <p:nvSpPr>
          <p:cNvPr id="4" name="TextBox 3"/>
          <p:cNvSpPr txBox="1"/>
          <p:nvPr/>
        </p:nvSpPr>
        <p:spPr>
          <a:xfrm>
            <a:off x="838200" y="2165684"/>
            <a:ext cx="3958389" cy="707886"/>
          </a:xfrm>
          <a:prstGeom prst="rect">
            <a:avLst/>
          </a:prstGeom>
          <a:noFill/>
        </p:spPr>
        <p:txBody>
          <a:bodyPr wrap="square" rtlCol="0">
            <a:spAutoFit/>
          </a:bodyPr>
          <a:lstStyle/>
          <a:p>
            <a:r>
              <a:rPr lang="en-US" sz="4000" b="1" i="1" dirty="0">
                <a:solidFill>
                  <a:schemeClr val="accent2">
                    <a:lumMod val="75000"/>
                  </a:schemeClr>
                </a:solidFill>
                <a:latin typeface="Adobe Fan Heiti Std B" panose="020B0700000000000000" pitchFamily="34" charset="-128"/>
                <a:ea typeface="Adobe Fan Heiti Std B" panose="020B0700000000000000" pitchFamily="34" charset="-128"/>
              </a:rPr>
              <a:t>Who We Are</a:t>
            </a:r>
          </a:p>
        </p:txBody>
      </p:sp>
      <p:sp>
        <p:nvSpPr>
          <p:cNvPr id="7" name="Content Placeholder 2"/>
          <p:cNvSpPr>
            <a:spLocks noGrp="1"/>
          </p:cNvSpPr>
          <p:nvPr>
            <p:ph idx="1"/>
          </p:nvPr>
        </p:nvSpPr>
        <p:spPr>
          <a:xfrm>
            <a:off x="4626591" y="1909011"/>
            <a:ext cx="6727209" cy="2085473"/>
          </a:xfrm>
          <a:solidFill>
            <a:schemeClr val="bg1">
              <a:lumMod val="85000"/>
            </a:schemeClr>
          </a:solidFill>
        </p:spPr>
        <p:txBody>
          <a:bodyPr>
            <a:normAutofit fontScale="92500" lnSpcReduction="10000"/>
          </a:bodyPr>
          <a:lstStyle/>
          <a:p>
            <a:pPr>
              <a:lnSpc>
                <a:spcPct val="110000"/>
              </a:lnSpc>
            </a:pPr>
            <a:r>
              <a:rPr lang="en-US" sz="2600" dirty="0">
                <a:latin typeface="Verdana" panose="020B0604030504040204" pitchFamily="34" charset="0"/>
                <a:ea typeface="Verdana" panose="020B0604030504040204" pitchFamily="34" charset="0"/>
              </a:rPr>
              <a:t>Puerto Rico Developmental Disabilities Council works to promote full integration and inclusion of people with disabilities in all aspects of community life in the US and its territories. </a:t>
            </a:r>
          </a:p>
          <a:p>
            <a:pPr marL="0" indent="0">
              <a:buNone/>
            </a:pPr>
            <a:endParaRPr lang="en-US" sz="2600" dirty="0">
              <a:latin typeface="Verdana" panose="020B0604030504040204" pitchFamily="34" charset="0"/>
              <a:ea typeface="Verdana" panose="020B0604030504040204" pitchFamily="34" charset="0"/>
            </a:endParaRPr>
          </a:p>
        </p:txBody>
      </p:sp>
      <p:sp>
        <p:nvSpPr>
          <p:cNvPr id="8" name="Content Placeholder 2"/>
          <p:cNvSpPr txBox="1">
            <a:spLocks/>
          </p:cNvSpPr>
          <p:nvPr/>
        </p:nvSpPr>
        <p:spPr>
          <a:xfrm>
            <a:off x="4626591" y="4090736"/>
            <a:ext cx="6727209" cy="577517"/>
          </a:xfrm>
          <a:prstGeom prst="rect">
            <a:avLst/>
          </a:prstGeom>
          <a:solidFill>
            <a:schemeClr val="bg1">
              <a:lumMod val="8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PR" sz="2400" dirty="0" err="1">
                <a:latin typeface="Verdana" panose="020B0604030504040204" pitchFamily="34" charset="0"/>
                <a:ea typeface="Verdana" panose="020B0604030504040204" pitchFamily="34" charset="0"/>
              </a:rPr>
              <a:t>Myrainne</a:t>
            </a:r>
            <a:r>
              <a:rPr lang="es-PR" sz="2400" dirty="0">
                <a:latin typeface="Verdana" panose="020B0604030504040204" pitchFamily="34" charset="0"/>
                <a:ea typeface="Verdana" panose="020B0604030504040204" pitchFamily="34" charset="0"/>
              </a:rPr>
              <a:t> Z. Roa</a:t>
            </a:r>
            <a:r>
              <a:rPr lang="en-US" sz="2600" dirty="0">
                <a:latin typeface="Verdana" panose="020B0604030504040204" pitchFamily="34" charset="0"/>
                <a:ea typeface="Verdana" panose="020B0604030504040204" pitchFamily="34" charset="0"/>
              </a:rPr>
              <a:t>, Executive Director</a:t>
            </a:r>
          </a:p>
        </p:txBody>
      </p:sp>
      <p:pic>
        <p:nvPicPr>
          <p:cNvPr id="10" name="Picture 9" descr="Logo of Puerto Rico Developmental Disabilities Council. Two half half circles with ">
            <a:extLst>
              <a:ext uri="{FF2B5EF4-FFF2-40B4-BE49-F238E27FC236}">
                <a16:creationId xmlns:a16="http://schemas.microsoft.com/office/drawing/2014/main" id="{A238E918-AC3B-4D69-ADCD-EDF41760497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68890" y="3192379"/>
            <a:ext cx="1590330" cy="1810948"/>
          </a:xfrm>
          <a:prstGeom prst="rect">
            <a:avLst/>
          </a:prstGeom>
        </p:spPr>
      </p:pic>
    </p:spTree>
    <p:extLst>
      <p:ext uri="{BB962C8B-B14F-4D97-AF65-F5344CB8AC3E}">
        <p14:creationId xmlns:p14="http://schemas.microsoft.com/office/powerpoint/2010/main" val="40343626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Autofit/>
          </a:bodyPr>
          <a:lstStyle/>
          <a:p>
            <a:r>
              <a:rPr lang="en-US" sz="3600" b="1" dirty="0">
                <a:latin typeface="Verdana" panose="020B0604030504040204" pitchFamily="34" charset="0"/>
                <a:ea typeface="Verdana" panose="020B0604030504040204" pitchFamily="34" charset="0"/>
              </a:rPr>
              <a:t>University Center for Education on Development Deficiencies- University of Puerto Rico</a:t>
            </a:r>
          </a:p>
        </p:txBody>
      </p:sp>
      <p:sp>
        <p:nvSpPr>
          <p:cNvPr id="4" name="TextBox 3"/>
          <p:cNvSpPr txBox="1"/>
          <p:nvPr/>
        </p:nvSpPr>
        <p:spPr>
          <a:xfrm>
            <a:off x="838200" y="2165684"/>
            <a:ext cx="3958389" cy="707886"/>
          </a:xfrm>
          <a:prstGeom prst="rect">
            <a:avLst/>
          </a:prstGeom>
          <a:noFill/>
        </p:spPr>
        <p:txBody>
          <a:bodyPr wrap="square" rtlCol="0">
            <a:spAutoFit/>
          </a:bodyPr>
          <a:lstStyle/>
          <a:p>
            <a:r>
              <a:rPr lang="en-US" sz="4000" b="1" i="1" dirty="0">
                <a:solidFill>
                  <a:schemeClr val="accent2">
                    <a:lumMod val="75000"/>
                  </a:schemeClr>
                </a:solidFill>
                <a:latin typeface="Adobe Fan Heiti Std B" panose="020B0700000000000000" pitchFamily="34" charset="-128"/>
                <a:ea typeface="Adobe Fan Heiti Std B" panose="020B0700000000000000" pitchFamily="34" charset="-128"/>
              </a:rPr>
              <a:t>Who We Are</a:t>
            </a:r>
          </a:p>
        </p:txBody>
      </p:sp>
      <p:sp>
        <p:nvSpPr>
          <p:cNvPr id="7" name="Content Placeholder 2"/>
          <p:cNvSpPr>
            <a:spLocks noGrp="1"/>
          </p:cNvSpPr>
          <p:nvPr>
            <p:ph idx="1"/>
          </p:nvPr>
        </p:nvSpPr>
        <p:spPr>
          <a:xfrm>
            <a:off x="4572000" y="1909011"/>
            <a:ext cx="6781800" cy="2085473"/>
          </a:xfrm>
          <a:solidFill>
            <a:schemeClr val="bg1">
              <a:lumMod val="85000"/>
            </a:schemeClr>
          </a:solidFill>
        </p:spPr>
        <p:txBody>
          <a:bodyPr>
            <a:normAutofit fontScale="77500" lnSpcReduction="20000"/>
          </a:bodyPr>
          <a:lstStyle/>
          <a:p>
            <a:pPr marL="0" indent="0">
              <a:lnSpc>
                <a:spcPct val="120000"/>
              </a:lnSpc>
              <a:buNone/>
            </a:pPr>
            <a:r>
              <a:rPr lang="en-US" sz="3100" dirty="0">
                <a:latin typeface="Verdana" panose="020B0604030504040204" pitchFamily="34" charset="0"/>
                <a:ea typeface="Verdana" panose="020B0604030504040204" pitchFamily="34" charset="0"/>
              </a:rPr>
              <a:t>Offers community training, educational activities, and continuing education in the area of developmental disabilities aimed at professionals, students, people with disabilities, families, and the community. </a:t>
            </a:r>
          </a:p>
          <a:p>
            <a:pPr marL="0" indent="0">
              <a:buNone/>
            </a:pPr>
            <a:endParaRPr lang="en-US" sz="2600" dirty="0">
              <a:latin typeface="Verdana" panose="020B0604030504040204" pitchFamily="34" charset="0"/>
              <a:ea typeface="Verdana" panose="020B0604030504040204" pitchFamily="34" charset="0"/>
            </a:endParaRPr>
          </a:p>
        </p:txBody>
      </p:sp>
      <p:sp>
        <p:nvSpPr>
          <p:cNvPr id="8" name="Content Placeholder 2"/>
          <p:cNvSpPr txBox="1">
            <a:spLocks/>
          </p:cNvSpPr>
          <p:nvPr/>
        </p:nvSpPr>
        <p:spPr>
          <a:xfrm>
            <a:off x="4572001" y="4090736"/>
            <a:ext cx="6781800" cy="577517"/>
          </a:xfrm>
          <a:prstGeom prst="rect">
            <a:avLst/>
          </a:prstGeom>
          <a:solidFill>
            <a:schemeClr val="bg1">
              <a:lumMod val="85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PR" sz="2400" dirty="0">
                <a:latin typeface="Verdana" panose="020B0604030504040204" pitchFamily="34" charset="0"/>
                <a:ea typeface="Verdana" panose="020B0604030504040204" pitchFamily="34" charset="0"/>
              </a:rPr>
              <a:t>Dr. Carol Salas Pagán</a:t>
            </a:r>
            <a:r>
              <a:rPr lang="en-US" sz="2400" dirty="0">
                <a:latin typeface="Verdana" panose="020B0604030504040204" pitchFamily="34" charset="0"/>
                <a:ea typeface="Verdana" panose="020B0604030504040204" pitchFamily="34" charset="0"/>
              </a:rPr>
              <a:t>, Executive Director</a:t>
            </a:r>
          </a:p>
        </p:txBody>
      </p:sp>
      <p:pic>
        <p:nvPicPr>
          <p:cNvPr id="9" name="Picture 8" descr="Logo of University Center for Education on Development Deficiencies. A circle with the map of Puerto Rico in the center. ">
            <a:extLst>
              <a:ext uri="{FF2B5EF4-FFF2-40B4-BE49-F238E27FC236}">
                <a16:creationId xmlns:a16="http://schemas.microsoft.com/office/drawing/2014/main" id="{A238E918-AC3B-4D69-ADCD-EDF417604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773" y="2737211"/>
            <a:ext cx="2255583" cy="2241591"/>
          </a:xfrm>
          <a:prstGeom prst="rect">
            <a:avLst/>
          </a:prstGeom>
        </p:spPr>
      </p:pic>
    </p:spTree>
    <p:extLst>
      <p:ext uri="{BB962C8B-B14F-4D97-AF65-F5344CB8AC3E}">
        <p14:creationId xmlns:p14="http://schemas.microsoft.com/office/powerpoint/2010/main" val="347788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What PRDCRN Did</a:t>
            </a:r>
          </a:p>
        </p:txBody>
      </p:sp>
      <p:sp>
        <p:nvSpPr>
          <p:cNvPr id="3" name="Content Placeholder 2"/>
          <p:cNvSpPr>
            <a:spLocks noGrp="1"/>
          </p:cNvSpPr>
          <p:nvPr>
            <p:ph idx="1"/>
          </p:nvPr>
        </p:nvSpPr>
        <p:spPr/>
        <p:txBody>
          <a:bodyPr>
            <a:normAutofit/>
          </a:bodyPr>
          <a:lstStyle/>
          <a:p>
            <a:pPr>
              <a:lnSpc>
                <a:spcPct val="100000"/>
              </a:lnSpc>
            </a:pPr>
            <a:r>
              <a:rPr lang="en-US" sz="2600" dirty="0">
                <a:latin typeface="Verdana" panose="020B0604030504040204" pitchFamily="34" charset="0"/>
                <a:ea typeface="Verdana" panose="020B0604030504040204" pitchFamily="34" charset="0"/>
              </a:rPr>
              <a:t>Created an action plan that included:</a:t>
            </a:r>
          </a:p>
          <a:p>
            <a:pPr marL="0" indent="0">
              <a:lnSpc>
                <a:spcPct val="100000"/>
              </a:lnSpc>
              <a:buNone/>
            </a:pPr>
            <a:endParaRPr lang="en-US" sz="2600" dirty="0">
              <a:latin typeface="Verdana" panose="020B0604030504040204" pitchFamily="34" charset="0"/>
              <a:ea typeface="Verdana" panose="020B0604030504040204" pitchFamily="34" charset="0"/>
            </a:endParaRPr>
          </a:p>
          <a:p>
            <a:pPr lvl="1">
              <a:lnSpc>
                <a:spcPct val="100000"/>
              </a:lnSpc>
            </a:pPr>
            <a:r>
              <a:rPr lang="en-US" dirty="0">
                <a:latin typeface="Verdana" panose="020B0604030504040204" pitchFamily="34" charset="0"/>
                <a:ea typeface="Verdana" panose="020B0604030504040204" pitchFamily="34" charset="0"/>
              </a:rPr>
              <a:t>Island wide distribution of municipalities among the PRDCRN agencies to visit shelters, elderly homes and hospitals to conduct a needs survey.</a:t>
            </a:r>
          </a:p>
          <a:p>
            <a:pPr lvl="1">
              <a:lnSpc>
                <a:spcPct val="100000"/>
              </a:lnSpc>
            </a:pPr>
            <a:r>
              <a:rPr lang="en-US" dirty="0">
                <a:latin typeface="Verdana" panose="020B0604030504040204" pitchFamily="34" charset="0"/>
                <a:ea typeface="Verdana" panose="020B0604030504040204" pitchFamily="34" charset="0"/>
              </a:rPr>
              <a:t>Creation of a call center where people with disabilities could </a:t>
            </a:r>
            <a:r>
              <a:rPr lang="en-US" dirty="0" err="1">
                <a:latin typeface="Verdana" panose="020B0604030504040204" pitchFamily="34" charset="0"/>
                <a:ea typeface="Verdana" panose="020B0604030504040204" pitchFamily="34" charset="0"/>
              </a:rPr>
              <a:t>informe</a:t>
            </a:r>
            <a:r>
              <a:rPr lang="en-US" dirty="0">
                <a:latin typeface="Verdana" panose="020B0604030504040204" pitchFamily="34" charset="0"/>
                <a:ea typeface="Verdana" panose="020B0604030504040204" pitchFamily="34" charset="0"/>
              </a:rPr>
              <a:t> their needs.</a:t>
            </a:r>
          </a:p>
          <a:p>
            <a:pPr lvl="1">
              <a:lnSpc>
                <a:spcPct val="100000"/>
              </a:lnSpc>
            </a:pPr>
            <a:r>
              <a:rPr lang="en-US" dirty="0">
                <a:latin typeface="Verdana" panose="020B0604030504040204" pitchFamily="34" charset="0"/>
                <a:ea typeface="Verdana" panose="020B0604030504040204" pitchFamily="34" charset="0"/>
              </a:rPr>
              <a:t>Establishment of a collection center to receive supplies and equipment to be handed out to people with disabilities</a:t>
            </a:r>
          </a:p>
          <a:p>
            <a:pPr lvl="1">
              <a:lnSpc>
                <a:spcPct val="100000"/>
              </a:lnSpc>
            </a:pPr>
            <a:r>
              <a:rPr lang="en-US" dirty="0">
                <a:latin typeface="Verdana" panose="020B0604030504040204" pitchFamily="34" charset="0"/>
                <a:ea typeface="Verdana" panose="020B0604030504040204" pitchFamily="34" charset="0"/>
              </a:rPr>
              <a:t>Outreach to partners and collaborators in the states</a:t>
            </a:r>
          </a:p>
          <a:p>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31766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AFA3CB-C04F-49AC-A7DE-936A922EE087}"/>
              </a:ext>
            </a:extLst>
          </p:cNvPr>
          <p:cNvSpPr>
            <a:spLocks noGrp="1"/>
          </p:cNvSpPr>
          <p:nvPr>
            <p:ph type="title"/>
          </p:nvPr>
        </p:nvSpPr>
        <p:spPr/>
        <p:txBody>
          <a:bodyPr>
            <a:noAutofit/>
          </a:bodyPr>
          <a:lstStyle/>
          <a:p>
            <a:r>
              <a:rPr lang="en-US" sz="3400" b="1" dirty="0">
                <a:solidFill>
                  <a:schemeClr val="dk1"/>
                </a:solidFill>
                <a:latin typeface="Verdana" panose="020B0604030504040204" pitchFamily="34" charset="0"/>
                <a:ea typeface="Verdana" panose="020B0604030504040204" pitchFamily="34" charset="0"/>
                <a:cs typeface="Calibri"/>
                <a:sym typeface="Calibri"/>
              </a:rPr>
              <a:t>Response of the Puerto Rico Disability Community Relief Network at the impact of Hurricane María</a:t>
            </a:r>
            <a:endParaRPr lang="en-PR" sz="3400" dirty="0"/>
          </a:p>
        </p:txBody>
      </p:sp>
      <p:sp>
        <p:nvSpPr>
          <p:cNvPr id="5" name="Content Placeholder 4">
            <a:extLst>
              <a:ext uri="{FF2B5EF4-FFF2-40B4-BE49-F238E27FC236}">
                <a16:creationId xmlns:a16="http://schemas.microsoft.com/office/drawing/2014/main" id="{382062FE-EB41-4177-80DE-5397A12833F3}"/>
              </a:ext>
            </a:extLst>
          </p:cNvPr>
          <p:cNvSpPr>
            <a:spLocks noGrp="1"/>
          </p:cNvSpPr>
          <p:nvPr>
            <p:ph sz="half" idx="1"/>
          </p:nvPr>
        </p:nvSpPr>
        <p:spPr/>
        <p:txBody>
          <a:bodyPr/>
          <a:lstStyle/>
          <a:p>
            <a:endParaRPr lang="en-US" dirty="0">
              <a:solidFill>
                <a:schemeClr val="dk1"/>
              </a:solidFill>
              <a:latin typeface="Verdana" panose="020B0604030504040204" pitchFamily="34" charset="0"/>
              <a:ea typeface="Verdana" panose="020B0604030504040204" pitchFamily="34" charset="0"/>
              <a:cs typeface="Calibri"/>
              <a:sym typeface="Calibri"/>
            </a:endParaRPr>
          </a:p>
          <a:p>
            <a:r>
              <a:rPr lang="en-US" dirty="0">
                <a:solidFill>
                  <a:schemeClr val="dk1"/>
                </a:solidFill>
                <a:latin typeface="Verdana" panose="020B0604030504040204" pitchFamily="34" charset="0"/>
                <a:ea typeface="Verdana" panose="020B0604030504040204" pitchFamily="34" charset="0"/>
                <a:cs typeface="Calibri"/>
                <a:sym typeface="Calibri"/>
              </a:rPr>
              <a:t>More than 9,500 families were impacted by our services and supplies across 68 of the 78 municipalities in the island</a:t>
            </a:r>
          </a:p>
          <a:p>
            <a:endParaRPr lang="en-PR" dirty="0"/>
          </a:p>
        </p:txBody>
      </p:sp>
      <p:pic>
        <p:nvPicPr>
          <p:cNvPr id="7" name="Content Placeholder 6" descr="Map of Puerto Rico with the 68 municipalities impacted by PRDCRN. The remained municipalities are: Moca, Las Marías, Cabo Rojo, San Germán, Maricao, Sabana Grande, Guánica, Guayanilla, Santa Isabel, Villalba, and Rincón.">
            <a:extLst>
              <a:ext uri="{FF2B5EF4-FFF2-40B4-BE49-F238E27FC236}">
                <a16:creationId xmlns:a16="http://schemas.microsoft.com/office/drawing/2014/main" id="{8CAB64E8-932D-42D1-AF00-8A0F3672E20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24934" y="2271860"/>
            <a:ext cx="5028865" cy="3567210"/>
          </a:xfrm>
          <a:prstGeom prst="rect">
            <a:avLst/>
          </a:prstGeom>
        </p:spPr>
      </p:pic>
    </p:spTree>
    <p:extLst>
      <p:ext uri="{BB962C8B-B14F-4D97-AF65-F5344CB8AC3E}">
        <p14:creationId xmlns:p14="http://schemas.microsoft.com/office/powerpoint/2010/main" val="1989651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65067"/>
            <a:ext cx="10515600" cy="1325563"/>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Supplies Handed Out By The PRDCRN</a:t>
            </a:r>
          </a:p>
        </p:txBody>
      </p:sp>
      <p:sp>
        <p:nvSpPr>
          <p:cNvPr id="3" name="Content Placeholder 2"/>
          <p:cNvSpPr>
            <a:spLocks noGrp="1"/>
          </p:cNvSpPr>
          <p:nvPr>
            <p:ph idx="1"/>
          </p:nvPr>
        </p:nvSpPr>
        <p:spPr>
          <a:xfrm>
            <a:off x="838199" y="1897039"/>
            <a:ext cx="6910137" cy="4697452"/>
          </a:xfrm>
        </p:spPr>
        <p:txBody>
          <a:bodyPr>
            <a:normAutofit/>
          </a:bodyPr>
          <a:lstStyle/>
          <a:p>
            <a:r>
              <a:rPr lang="en-US" sz="2600" dirty="0">
                <a:latin typeface="Verdana" panose="020B0604030504040204" pitchFamily="34" charset="0"/>
                <a:ea typeface="Verdana" panose="020B0604030504040204" pitchFamily="34" charset="0"/>
              </a:rPr>
              <a:t>Food and water</a:t>
            </a:r>
          </a:p>
          <a:p>
            <a:r>
              <a:rPr lang="en-US" sz="2600" dirty="0">
                <a:latin typeface="Verdana" panose="020B0604030504040204" pitchFamily="34" charset="0"/>
                <a:ea typeface="Verdana" panose="020B0604030504040204" pitchFamily="34" charset="0"/>
              </a:rPr>
              <a:t>Clothing and shoes</a:t>
            </a:r>
          </a:p>
          <a:p>
            <a:r>
              <a:rPr lang="en-US" sz="2600" dirty="0">
                <a:latin typeface="Verdana" panose="020B0604030504040204" pitchFamily="34" charset="0"/>
                <a:ea typeface="Verdana" panose="020B0604030504040204" pitchFamily="34" charset="0"/>
              </a:rPr>
              <a:t>Medications</a:t>
            </a:r>
          </a:p>
          <a:p>
            <a:r>
              <a:rPr lang="en-US" sz="2600" dirty="0">
                <a:latin typeface="Verdana" panose="020B0604030504040204" pitchFamily="34" charset="0"/>
                <a:ea typeface="Verdana" panose="020B0604030504040204" pitchFamily="34" charset="0"/>
              </a:rPr>
              <a:t>Assistive Equipment</a:t>
            </a:r>
          </a:p>
          <a:p>
            <a:r>
              <a:rPr lang="en-US" sz="2600" dirty="0">
                <a:latin typeface="Verdana" panose="020B0604030504040204" pitchFamily="34" charset="0"/>
                <a:ea typeface="Verdana" panose="020B0604030504040204" pitchFamily="34" charset="0"/>
              </a:rPr>
              <a:t>Personal hygiene products</a:t>
            </a:r>
          </a:p>
          <a:p>
            <a:r>
              <a:rPr lang="en-US" sz="2600" dirty="0">
                <a:latin typeface="Verdana" panose="020B0604030504040204" pitchFamily="34" charset="0"/>
                <a:ea typeface="Verdana" panose="020B0604030504040204" pitchFamily="34" charset="0"/>
              </a:rPr>
              <a:t>First aid supplies</a:t>
            </a:r>
          </a:p>
          <a:p>
            <a:r>
              <a:rPr lang="en-US" sz="2600" dirty="0">
                <a:latin typeface="Verdana" panose="020B0604030504040204" pitchFamily="34" charset="0"/>
                <a:ea typeface="Verdana" panose="020B0604030504040204" pitchFamily="34" charset="0"/>
              </a:rPr>
              <a:t>Solar generators</a:t>
            </a:r>
          </a:p>
          <a:p>
            <a:r>
              <a:rPr lang="en-US" sz="2600" dirty="0">
                <a:latin typeface="Verdana" panose="020B0604030504040204" pitchFamily="34" charset="0"/>
                <a:ea typeface="Verdana" panose="020B0604030504040204" pitchFamily="34" charset="0"/>
              </a:rPr>
              <a:t>Gasoline gift cards</a:t>
            </a:r>
          </a:p>
          <a:p>
            <a:r>
              <a:rPr lang="en-US" sz="2600" dirty="0">
                <a:latin typeface="Verdana" panose="020B0604030504040204" pitchFamily="34" charset="0"/>
                <a:ea typeface="Verdana" panose="020B0604030504040204" pitchFamily="34" charset="0"/>
              </a:rPr>
              <a:t>Portable stoves</a:t>
            </a:r>
          </a:p>
          <a:p>
            <a:endParaRPr lang="en-US" dirty="0">
              <a:latin typeface="Verdana" panose="020B0604030504040204" pitchFamily="34" charset="0"/>
              <a:ea typeface="Verdana" panose="020B0604030504040204" pitchFamily="34" charset="0"/>
            </a:endParaRPr>
          </a:p>
        </p:txBody>
      </p:sp>
      <p:pic>
        <p:nvPicPr>
          <p:cNvPr id="4" name="Picture 3" descr="Photo of two employes form Mavi loading a truck with a generator."/>
          <p:cNvPicPr>
            <a:picLocks noChangeAspect="1"/>
          </p:cNvPicPr>
          <p:nvPr/>
        </p:nvPicPr>
        <p:blipFill>
          <a:blip r:embed="rId2"/>
          <a:stretch>
            <a:fillRect/>
          </a:stretch>
        </p:blipFill>
        <p:spPr>
          <a:xfrm>
            <a:off x="6755642" y="1790630"/>
            <a:ext cx="4943068" cy="2210664"/>
          </a:xfrm>
          <a:prstGeom prst="rect">
            <a:avLst/>
          </a:prstGeom>
        </p:spPr>
      </p:pic>
      <p:pic>
        <p:nvPicPr>
          <p:cNvPr id="5" name="Picture 4" descr="Photo of diffentes supplies ready to distribution in MAVI storage."/>
          <p:cNvPicPr>
            <a:picLocks noChangeAspect="1"/>
          </p:cNvPicPr>
          <p:nvPr/>
        </p:nvPicPr>
        <p:blipFill>
          <a:blip r:embed="rId3"/>
          <a:stretch>
            <a:fillRect/>
          </a:stretch>
        </p:blipFill>
        <p:spPr>
          <a:xfrm>
            <a:off x="4722125" y="4238313"/>
            <a:ext cx="6976585" cy="2356178"/>
          </a:xfrm>
          <a:prstGeom prst="rect">
            <a:avLst/>
          </a:prstGeom>
        </p:spPr>
      </p:pic>
    </p:spTree>
    <p:extLst>
      <p:ext uri="{BB962C8B-B14F-4D97-AF65-F5344CB8AC3E}">
        <p14:creationId xmlns:p14="http://schemas.microsoft.com/office/powerpoint/2010/main" val="3476106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Our Collaborators</a:t>
            </a:r>
          </a:p>
        </p:txBody>
      </p:sp>
      <p:sp>
        <p:nvSpPr>
          <p:cNvPr id="3" name="Content Placeholder 2"/>
          <p:cNvSpPr>
            <a:spLocks noGrp="1"/>
          </p:cNvSpPr>
          <p:nvPr>
            <p:ph idx="1"/>
          </p:nvPr>
        </p:nvSpPr>
        <p:spPr>
          <a:xfrm>
            <a:off x="838200" y="1825625"/>
            <a:ext cx="4416188" cy="4351338"/>
          </a:xfrm>
        </p:spPr>
        <p:txBody>
          <a:bodyPr>
            <a:noAutofit/>
          </a:bodyPr>
          <a:lstStyle/>
          <a:p>
            <a:r>
              <a:rPr lang="en-US" sz="2200" dirty="0">
                <a:latin typeface="Verdana" panose="020B0604030504040204" pitchFamily="34" charset="0"/>
                <a:ea typeface="Verdana" panose="020B0604030504040204" pitchFamily="34" charset="0"/>
              </a:rPr>
              <a:t>Bags of Love for Puerto Rico</a:t>
            </a:r>
          </a:p>
          <a:p>
            <a:r>
              <a:rPr lang="en-US" sz="2200" dirty="0">
                <a:latin typeface="Verdana" panose="020B0604030504040204" pitchFamily="34" charset="0"/>
                <a:ea typeface="Verdana" panose="020B0604030504040204" pitchFamily="34" charset="0"/>
              </a:rPr>
              <a:t>Bass Berry Sims</a:t>
            </a:r>
          </a:p>
          <a:p>
            <a:r>
              <a:rPr lang="en-US" sz="2200" dirty="0">
                <a:latin typeface="Verdana" panose="020B0604030504040204" pitchFamily="34" charset="0"/>
                <a:ea typeface="Verdana" panose="020B0604030504040204" pitchFamily="34" charset="0"/>
              </a:rPr>
              <a:t>Brotherhood of the Sea</a:t>
            </a:r>
          </a:p>
          <a:p>
            <a:r>
              <a:rPr lang="en-US" sz="2200" dirty="0" err="1">
                <a:latin typeface="Verdana" panose="020B0604030504040204" pitchFamily="34" charset="0"/>
                <a:ea typeface="Verdana" panose="020B0604030504040204" pitchFamily="34" charset="0"/>
              </a:rPr>
              <a:t>Camphill</a:t>
            </a:r>
            <a:r>
              <a:rPr lang="en-US" sz="2200" dirty="0">
                <a:latin typeface="Verdana" panose="020B0604030504040204" pitchFamily="34" charset="0"/>
                <a:ea typeface="Verdana" panose="020B0604030504040204" pitchFamily="34" charset="0"/>
              </a:rPr>
              <a:t> Village</a:t>
            </a:r>
          </a:p>
          <a:p>
            <a:r>
              <a:rPr lang="en-US" sz="2200" dirty="0">
                <a:latin typeface="Verdana" panose="020B0604030504040204" pitchFamily="34" charset="0"/>
                <a:ea typeface="Verdana" panose="020B0604030504040204" pitchFamily="34" charset="0"/>
              </a:rPr>
              <a:t>City of Houston, Texas</a:t>
            </a:r>
          </a:p>
          <a:p>
            <a:r>
              <a:rPr lang="en-US" sz="2200" dirty="0">
                <a:latin typeface="Verdana" panose="020B0604030504040204" pitchFamily="34" charset="0"/>
                <a:ea typeface="Verdana" panose="020B0604030504040204" pitchFamily="34" charset="0"/>
              </a:rPr>
              <a:t>City of Houston Mayor’s Office for People with Disabilities</a:t>
            </a:r>
          </a:p>
          <a:p>
            <a:r>
              <a:rPr lang="en-US" sz="2200" dirty="0">
                <a:latin typeface="Verdana" panose="020B0604030504040204" pitchFamily="34" charset="0"/>
                <a:ea typeface="Verdana" panose="020B0604030504040204" pitchFamily="34" charset="0"/>
              </a:rPr>
              <a:t>FODAC</a:t>
            </a:r>
          </a:p>
          <a:p>
            <a:r>
              <a:rPr lang="en-US" sz="2200" dirty="0">
                <a:latin typeface="Verdana" panose="020B0604030504040204" pitchFamily="34" charset="0"/>
                <a:ea typeface="Verdana" panose="020B0604030504040204" pitchFamily="34" charset="0"/>
              </a:rPr>
              <a:t>FRESH Export Solutions</a:t>
            </a:r>
          </a:p>
        </p:txBody>
      </p:sp>
      <p:sp>
        <p:nvSpPr>
          <p:cNvPr id="4" name="Content Placeholder 2"/>
          <p:cNvSpPr txBox="1">
            <a:spLocks/>
          </p:cNvSpPr>
          <p:nvPr/>
        </p:nvSpPr>
        <p:spPr>
          <a:xfrm>
            <a:off x="5753668" y="1825625"/>
            <a:ext cx="441618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sz="2200" dirty="0">
                <a:latin typeface="Verdana" panose="020B0604030504040204" pitchFamily="34" charset="0"/>
                <a:ea typeface="Verdana" panose="020B0604030504040204" pitchFamily="34" charset="0"/>
              </a:rPr>
              <a:t>Marine Asset Management</a:t>
            </a:r>
          </a:p>
          <a:p>
            <a:pPr>
              <a:buClrTx/>
            </a:pPr>
            <a:r>
              <a:rPr lang="en-US" sz="2200" dirty="0">
                <a:latin typeface="Verdana" panose="020B0604030504040204" pitchFamily="34" charset="0"/>
                <a:ea typeface="Verdana" panose="020B0604030504040204" pitchFamily="34" charset="0"/>
              </a:rPr>
              <a:t>National Shipping of America</a:t>
            </a:r>
          </a:p>
          <a:p>
            <a:pPr>
              <a:buClrTx/>
            </a:pPr>
            <a:r>
              <a:rPr lang="en-US" sz="2200" dirty="0">
                <a:latin typeface="Verdana" panose="020B0604030504040204" pitchFamily="34" charset="0"/>
                <a:ea typeface="Verdana" panose="020B0604030504040204" pitchFamily="34" charset="0"/>
              </a:rPr>
              <a:t>Partnership for Inclusive Disaster Strategies</a:t>
            </a:r>
          </a:p>
          <a:p>
            <a:pPr>
              <a:buClrTx/>
            </a:pPr>
            <a:r>
              <a:rPr lang="en-US" sz="2200" dirty="0" err="1">
                <a:latin typeface="Verdana" panose="020B0604030504040204" pitchFamily="34" charset="0"/>
                <a:ea typeface="Verdana" panose="020B0604030504040204" pitchFamily="34" charset="0"/>
              </a:rPr>
              <a:t>Portlight</a:t>
            </a:r>
            <a:r>
              <a:rPr lang="en-US" sz="2200" dirty="0">
                <a:latin typeface="Verdana" panose="020B0604030504040204" pitchFamily="34" charset="0"/>
                <a:ea typeface="Verdana" panose="020B0604030504040204" pitchFamily="34" charset="0"/>
              </a:rPr>
              <a:t> Inclusive Disaster Strategies</a:t>
            </a:r>
          </a:p>
          <a:p>
            <a:pPr>
              <a:buClrTx/>
            </a:pPr>
            <a:r>
              <a:rPr lang="en-US" sz="2200" dirty="0">
                <a:latin typeface="Verdana" panose="020B0604030504040204" pitchFamily="34" charset="0"/>
                <a:ea typeface="Verdana" panose="020B0604030504040204" pitchFamily="34" charset="0"/>
              </a:rPr>
              <a:t>American Red Cross</a:t>
            </a:r>
          </a:p>
          <a:p>
            <a:pPr>
              <a:buClrTx/>
            </a:pPr>
            <a:r>
              <a:rPr lang="en-US" sz="2200" dirty="0">
                <a:latin typeface="Verdana" panose="020B0604030504040204" pitchFamily="34" charset="0"/>
                <a:ea typeface="Verdana" panose="020B0604030504040204" pitchFamily="34" charset="0"/>
              </a:rPr>
              <a:t>Trach Mommas of </a:t>
            </a:r>
            <a:r>
              <a:rPr lang="en-US" sz="2200" dirty="0" err="1">
                <a:latin typeface="Verdana" panose="020B0604030504040204" pitchFamily="34" charset="0"/>
                <a:ea typeface="Verdana" panose="020B0604030504040204" pitchFamily="34" charset="0"/>
              </a:rPr>
              <a:t>Lousiana</a:t>
            </a:r>
            <a:endParaRPr lang="en-US" sz="2200" dirty="0">
              <a:latin typeface="Verdana" panose="020B0604030504040204" pitchFamily="34" charset="0"/>
              <a:ea typeface="Verdana" panose="020B0604030504040204" pitchFamily="34" charset="0"/>
            </a:endParaRPr>
          </a:p>
          <a:p>
            <a:pPr>
              <a:buClrTx/>
            </a:pPr>
            <a:r>
              <a:rPr lang="en-US" sz="2200" dirty="0" err="1">
                <a:latin typeface="Verdana" panose="020B0604030504040204" pitchFamily="34" charset="0"/>
                <a:ea typeface="Verdana" panose="020B0604030504040204" pitchFamily="34" charset="0"/>
              </a:rPr>
              <a:t>Unidos</a:t>
            </a:r>
            <a:r>
              <a:rPr lang="en-US" sz="2200" dirty="0">
                <a:latin typeface="Verdana" panose="020B0604030504040204" pitchFamily="34" charset="0"/>
                <a:ea typeface="Verdana" panose="020B0604030504040204" pitchFamily="34" charset="0"/>
              </a:rPr>
              <a:t> </a:t>
            </a:r>
            <a:r>
              <a:rPr lang="en-US" sz="2200" dirty="0" err="1">
                <a:latin typeface="Verdana" panose="020B0604030504040204" pitchFamily="34" charset="0"/>
                <a:ea typeface="Verdana" panose="020B0604030504040204" pitchFamily="34" charset="0"/>
              </a:rPr>
              <a:t>por</a:t>
            </a:r>
            <a:r>
              <a:rPr lang="en-US" sz="2200" dirty="0">
                <a:latin typeface="Verdana" panose="020B0604030504040204" pitchFamily="34" charset="0"/>
                <a:ea typeface="Verdana" panose="020B0604030504040204" pitchFamily="34" charset="0"/>
              </a:rPr>
              <a:t> Puerto Rico</a:t>
            </a:r>
          </a:p>
          <a:p>
            <a:pPr>
              <a:buClrTx/>
            </a:pPr>
            <a:r>
              <a:rPr lang="en-US" sz="2200" dirty="0">
                <a:latin typeface="Verdana" panose="020B0604030504040204" pitchFamily="34" charset="0"/>
                <a:ea typeface="Verdana" panose="020B0604030504040204" pitchFamily="34" charset="0"/>
              </a:rPr>
              <a:t>USSAAC</a:t>
            </a:r>
          </a:p>
          <a:p>
            <a:pPr>
              <a:buClrTx/>
            </a:pPr>
            <a:r>
              <a:rPr lang="en-US" sz="2200" dirty="0">
                <a:latin typeface="Verdana" panose="020B0604030504040204" pitchFamily="34" charset="0"/>
                <a:ea typeface="Verdana" panose="020B0604030504040204" pitchFamily="34" charset="0"/>
              </a:rPr>
              <a:t>Fundación </a:t>
            </a:r>
            <a:r>
              <a:rPr lang="en-US" sz="2200" dirty="0" err="1">
                <a:latin typeface="Verdana" panose="020B0604030504040204" pitchFamily="34" charset="0"/>
                <a:ea typeface="Verdana" panose="020B0604030504040204" pitchFamily="34" charset="0"/>
              </a:rPr>
              <a:t>Flamboyán</a:t>
            </a:r>
            <a:endParaRPr lang="en-US" sz="2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465168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The PRDCRNs Long Term Plan</a:t>
            </a:r>
          </a:p>
        </p:txBody>
      </p:sp>
      <p:sp>
        <p:nvSpPr>
          <p:cNvPr id="3" name="Content Placeholder 2"/>
          <p:cNvSpPr>
            <a:spLocks noGrp="1"/>
          </p:cNvSpPr>
          <p:nvPr>
            <p:ph idx="1"/>
          </p:nvPr>
        </p:nvSpPr>
        <p:spPr/>
        <p:txBody>
          <a:bodyPr>
            <a:normAutofit fontScale="92500" lnSpcReduction="20000"/>
          </a:bodyPr>
          <a:lstStyle/>
          <a:p>
            <a:pPr>
              <a:lnSpc>
                <a:spcPct val="100000"/>
              </a:lnSpc>
            </a:pPr>
            <a:r>
              <a:rPr lang="en-US" sz="2600" dirty="0">
                <a:latin typeface="Verdana" panose="020B0604030504040204" pitchFamily="34" charset="0"/>
                <a:ea typeface="Verdana" panose="020B0604030504040204" pitchFamily="34" charset="0"/>
              </a:rPr>
              <a:t>Advocacy for the rights of people with  disabilities</a:t>
            </a:r>
          </a:p>
          <a:p>
            <a:pPr marL="0" indent="0">
              <a:lnSpc>
                <a:spcPct val="100000"/>
              </a:lnSpc>
              <a:buNone/>
            </a:pPr>
            <a:endParaRPr lang="en-US" sz="2600" dirty="0">
              <a:latin typeface="Verdana" panose="020B0604030504040204" pitchFamily="34" charset="0"/>
              <a:ea typeface="Verdana" panose="020B0604030504040204" pitchFamily="34" charset="0"/>
            </a:endParaRPr>
          </a:p>
          <a:p>
            <a:pPr>
              <a:lnSpc>
                <a:spcPct val="100000"/>
              </a:lnSpc>
            </a:pPr>
            <a:r>
              <a:rPr lang="en-US" sz="2600" dirty="0">
                <a:latin typeface="Verdana" panose="020B0604030504040204" pitchFamily="34" charset="0"/>
                <a:ea typeface="Verdana" panose="020B0604030504040204" pitchFamily="34" charset="0"/>
              </a:rPr>
              <a:t>Capacity building for individuals, public and private organizations and communities</a:t>
            </a:r>
          </a:p>
          <a:p>
            <a:pPr marL="0" indent="0">
              <a:lnSpc>
                <a:spcPct val="100000"/>
              </a:lnSpc>
              <a:buNone/>
            </a:pPr>
            <a:endParaRPr lang="en-US" sz="2600" dirty="0">
              <a:latin typeface="Verdana" panose="020B0604030504040204" pitchFamily="34" charset="0"/>
              <a:ea typeface="Verdana" panose="020B0604030504040204" pitchFamily="34" charset="0"/>
            </a:endParaRPr>
          </a:p>
          <a:p>
            <a:pPr>
              <a:lnSpc>
                <a:spcPct val="100000"/>
              </a:lnSpc>
            </a:pPr>
            <a:r>
              <a:rPr lang="en-US" sz="2600" dirty="0">
                <a:latin typeface="Verdana" panose="020B0604030504040204" pitchFamily="34" charset="0"/>
                <a:ea typeface="Verdana" panose="020B0604030504040204" pitchFamily="34" charset="0"/>
              </a:rPr>
              <a:t>Dissemination of evidence based approaches</a:t>
            </a:r>
          </a:p>
          <a:p>
            <a:pPr marL="0" indent="0">
              <a:lnSpc>
                <a:spcPct val="100000"/>
              </a:lnSpc>
              <a:buNone/>
            </a:pPr>
            <a:endParaRPr lang="en-US" sz="2600" dirty="0">
              <a:latin typeface="Verdana" panose="020B0604030504040204" pitchFamily="34" charset="0"/>
              <a:ea typeface="Verdana" panose="020B0604030504040204" pitchFamily="34" charset="0"/>
            </a:endParaRPr>
          </a:p>
          <a:p>
            <a:pPr>
              <a:lnSpc>
                <a:spcPct val="100000"/>
              </a:lnSpc>
            </a:pPr>
            <a:r>
              <a:rPr lang="en-US" sz="2600" dirty="0">
                <a:latin typeface="Verdana" panose="020B0604030504040204" pitchFamily="34" charset="0"/>
                <a:ea typeface="Verdana" panose="020B0604030504040204" pitchFamily="34" charset="0"/>
              </a:rPr>
              <a:t>Research and Evaluation</a:t>
            </a:r>
          </a:p>
          <a:p>
            <a:pPr marL="0" indent="0">
              <a:lnSpc>
                <a:spcPct val="100000"/>
              </a:lnSpc>
              <a:buNone/>
            </a:pPr>
            <a:endParaRPr lang="en-US" sz="2600" dirty="0">
              <a:latin typeface="Verdana" panose="020B0604030504040204" pitchFamily="34" charset="0"/>
              <a:ea typeface="Verdana" panose="020B0604030504040204" pitchFamily="34" charset="0"/>
            </a:endParaRPr>
          </a:p>
          <a:p>
            <a:pPr>
              <a:lnSpc>
                <a:spcPct val="100000"/>
              </a:lnSpc>
            </a:pPr>
            <a:r>
              <a:rPr lang="en-US" sz="2600" dirty="0">
                <a:latin typeface="Verdana" panose="020B0604030504040204" pitchFamily="34" charset="0"/>
                <a:ea typeface="Verdana" panose="020B0604030504040204" pitchFamily="34" charset="0"/>
              </a:rPr>
              <a:t>Emergency Preparedness: Mitigation, Planning, Response, Recovery and</a:t>
            </a: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70562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666863" cy="1325563"/>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Accomplishments Of Long Term Plan (Part I)</a:t>
            </a:r>
          </a:p>
        </p:txBody>
      </p:sp>
      <p:sp>
        <p:nvSpPr>
          <p:cNvPr id="3" name="Content Placeholder 2"/>
          <p:cNvSpPr>
            <a:spLocks noGrp="1"/>
          </p:cNvSpPr>
          <p:nvPr>
            <p:ph idx="1"/>
          </p:nvPr>
        </p:nvSpPr>
        <p:spPr>
          <a:xfrm>
            <a:off x="838200" y="1825625"/>
            <a:ext cx="7322403" cy="4351338"/>
          </a:xfrm>
        </p:spPr>
        <p:txBody>
          <a:bodyPr/>
          <a:lstStyle/>
          <a:p>
            <a:pPr>
              <a:lnSpc>
                <a:spcPct val="100000"/>
              </a:lnSpc>
            </a:pPr>
            <a:r>
              <a:rPr lang="en-US" sz="2400" dirty="0">
                <a:latin typeface="Verdana" panose="020B0604030504040204" pitchFamily="34" charset="0"/>
                <a:ea typeface="Verdana" panose="020B0604030504040204" pitchFamily="34" charset="0"/>
              </a:rPr>
              <a:t>We have advocated in the presence of local legislation that has been created in the aftermath of Maria.</a:t>
            </a:r>
          </a:p>
          <a:p>
            <a:pPr marL="0" indent="0">
              <a:lnSpc>
                <a:spcPct val="100000"/>
              </a:lnSpc>
              <a:buNone/>
            </a:pPr>
            <a:endParaRPr lang="en-US" sz="2400" dirty="0">
              <a:latin typeface="Verdana" panose="020B0604030504040204" pitchFamily="34" charset="0"/>
              <a:ea typeface="Verdana" panose="020B0604030504040204" pitchFamily="34" charset="0"/>
            </a:endParaRPr>
          </a:p>
          <a:p>
            <a:pPr>
              <a:lnSpc>
                <a:spcPct val="100000"/>
              </a:lnSpc>
            </a:pPr>
            <a:r>
              <a:rPr lang="en-US" sz="2400" dirty="0">
                <a:latin typeface="Verdana" panose="020B0604030504040204" pitchFamily="34" charset="0"/>
                <a:ea typeface="Verdana" panose="020B0604030504040204" pitchFamily="34" charset="0"/>
              </a:rPr>
              <a:t>We advocated with the PR Housing Department and at Capitol Hill in Washington, DC for the use of CDBG-DR funds and inclusion of people with disabilities in the investment of these funds. </a:t>
            </a:r>
          </a:p>
          <a:p>
            <a:endParaRPr lang="en-US" dirty="0">
              <a:latin typeface="Verdana" panose="020B0604030504040204" pitchFamily="34" charset="0"/>
              <a:ea typeface="Verdana" panose="020B0604030504040204" pitchFamily="34" charset="0"/>
            </a:endParaRPr>
          </a:p>
        </p:txBody>
      </p:sp>
      <p:pic>
        <p:nvPicPr>
          <p:cNvPr id="6" name="Picture 5" descr="Photo of the members of the Puerto Rico Disability Community Relief Network in the office of Congressman Luis Gutierrez at the Capitol Hill in Washington. In the front (left to right): Carmen Ramos, Janet Collazo, Luis Gutierrez, Mara Hernández, betzaida Ramos and Mildred de la Torre. At the back (left to right) Carol Salas and Myrainne Roa."/>
          <p:cNvPicPr>
            <a:picLocks noChangeAspect="1"/>
          </p:cNvPicPr>
          <p:nvPr/>
        </p:nvPicPr>
        <p:blipFill>
          <a:blip r:embed="rId2"/>
          <a:stretch>
            <a:fillRect/>
          </a:stretch>
        </p:blipFill>
        <p:spPr>
          <a:xfrm>
            <a:off x="8255835" y="3671248"/>
            <a:ext cx="3936165" cy="3186752"/>
          </a:xfrm>
          <a:prstGeom prst="rect">
            <a:avLst/>
          </a:prstGeom>
        </p:spPr>
      </p:pic>
    </p:spTree>
    <p:extLst>
      <p:ext uri="{BB962C8B-B14F-4D97-AF65-F5344CB8AC3E}">
        <p14:creationId xmlns:p14="http://schemas.microsoft.com/office/powerpoint/2010/main" val="30515743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322403" cy="1325563"/>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Accomplishments Of Long Term Plan (Part II)</a:t>
            </a:r>
          </a:p>
        </p:txBody>
      </p:sp>
      <p:sp>
        <p:nvSpPr>
          <p:cNvPr id="3" name="Content Placeholder 2"/>
          <p:cNvSpPr>
            <a:spLocks noGrp="1"/>
          </p:cNvSpPr>
          <p:nvPr>
            <p:ph idx="1"/>
          </p:nvPr>
        </p:nvSpPr>
        <p:spPr>
          <a:xfrm>
            <a:off x="838200" y="1825625"/>
            <a:ext cx="7322403" cy="4351338"/>
          </a:xfrm>
        </p:spPr>
        <p:txBody>
          <a:bodyPr/>
          <a:lstStyle/>
          <a:p>
            <a:r>
              <a:rPr lang="en-US" sz="2400" dirty="0">
                <a:latin typeface="Verdana" panose="020B0604030504040204" pitchFamily="34" charset="0"/>
                <a:ea typeface="Verdana" panose="020B0604030504040204" pitchFamily="34" charset="0"/>
              </a:rPr>
              <a:t>The PRDCRN is providing workshops for individuals and public or private agencies with regard to emergency preparedness and inclusive emergency plans.</a:t>
            </a:r>
          </a:p>
          <a:p>
            <a:pPr marL="0" indent="0">
              <a:buNone/>
            </a:pPr>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It has worked very closely with FEMA throughout the response and recovery phases.</a:t>
            </a:r>
          </a:p>
          <a:p>
            <a:endParaRPr lang="en-US" dirty="0">
              <a:latin typeface="Verdana" panose="020B0604030504040204" pitchFamily="34" charset="0"/>
              <a:ea typeface="Verdana" panose="020B0604030504040204" pitchFamily="34" charset="0"/>
            </a:endParaRPr>
          </a:p>
        </p:txBody>
      </p:sp>
      <p:pic>
        <p:nvPicPr>
          <p:cNvPr id="6" name="Picture 5" descr="Photo of Betzaida Ramos providing a workshop with regard to emergency preparedness and inclusive emergency plans to a groip of persons."/>
          <p:cNvPicPr>
            <a:picLocks noChangeAspect="1"/>
          </p:cNvPicPr>
          <p:nvPr/>
        </p:nvPicPr>
        <p:blipFill>
          <a:blip r:embed="rId2"/>
          <a:stretch>
            <a:fillRect/>
          </a:stretch>
        </p:blipFill>
        <p:spPr>
          <a:xfrm>
            <a:off x="8475260" y="0"/>
            <a:ext cx="4101032" cy="4902617"/>
          </a:xfrm>
          <a:prstGeom prst="rect">
            <a:avLst/>
          </a:prstGeom>
        </p:spPr>
      </p:pic>
    </p:spTree>
    <p:extLst>
      <p:ext uri="{BB962C8B-B14F-4D97-AF65-F5344CB8AC3E}">
        <p14:creationId xmlns:p14="http://schemas.microsoft.com/office/powerpoint/2010/main" val="22954860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322403" cy="1325563"/>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Accomplishments Of Long Term Plan (Part III)</a:t>
            </a:r>
          </a:p>
        </p:txBody>
      </p:sp>
      <p:sp>
        <p:nvSpPr>
          <p:cNvPr id="3" name="Content Placeholder 2"/>
          <p:cNvSpPr>
            <a:spLocks noGrp="1"/>
          </p:cNvSpPr>
          <p:nvPr>
            <p:ph idx="1"/>
          </p:nvPr>
        </p:nvSpPr>
        <p:spPr>
          <a:xfrm>
            <a:off x="838200" y="1825625"/>
            <a:ext cx="7322403" cy="4351338"/>
          </a:xfrm>
        </p:spPr>
        <p:txBody>
          <a:bodyPr/>
          <a:lstStyle/>
          <a:p>
            <a:pPr>
              <a:lnSpc>
                <a:spcPct val="100000"/>
              </a:lnSpc>
            </a:pPr>
            <a:r>
              <a:rPr lang="en-US" sz="2400">
                <a:latin typeface="Verdana" panose="020B0604030504040204" pitchFamily="34" charset="0"/>
                <a:ea typeface="Verdana" panose="020B0604030504040204" pitchFamily="34" charset="0"/>
              </a:rPr>
              <a:t>We were </a:t>
            </a:r>
            <a:r>
              <a:rPr lang="en-US" sz="2400" dirty="0">
                <a:latin typeface="Verdana" panose="020B0604030504040204" pitchFamily="34" charset="0"/>
                <a:ea typeface="Verdana" panose="020B0604030504040204" pitchFamily="34" charset="0"/>
              </a:rPr>
              <a:t>invited to present the PRDCRN and our accomplishments in National Conferences such as Portlight Inclusive Disaster Strategies Getting It Right Conference in May 2018, the 2018 Annual Conference of the NACDD and the Virginia Emergency Management Conference in 2019. </a:t>
            </a:r>
          </a:p>
          <a:p>
            <a:endParaRPr lang="en-US" dirty="0">
              <a:latin typeface="Verdana" panose="020B0604030504040204" pitchFamily="34" charset="0"/>
              <a:ea typeface="Verdana" panose="020B0604030504040204" pitchFamily="34" charset="0"/>
            </a:endParaRPr>
          </a:p>
        </p:txBody>
      </p:sp>
      <p:pic>
        <p:nvPicPr>
          <p:cNvPr id="5" name="Picture 4" descr="Photo of the mebers of the Puerto Rico Disability Community Relief Network participating in the Portlight Strategies Getting It Right Conference 2018. In the front (left to right): Janet Collazo, Myrainne Z. Roa, and Carol Salas. In the back (left to right): Mildred de la Torre, and Mara Hernández.">
            <a:extLst>
              <a:ext uri="{FF2B5EF4-FFF2-40B4-BE49-F238E27FC236}">
                <a16:creationId xmlns:a16="http://schemas.microsoft.com/office/drawing/2014/main" id="{C27C0C75-8BEC-4563-AA39-4B39B9A08505}"/>
              </a:ext>
            </a:extLst>
          </p:cNvPr>
          <p:cNvPicPr>
            <a:picLocks noChangeAspect="1"/>
          </p:cNvPicPr>
          <p:nvPr/>
        </p:nvPicPr>
        <p:blipFill rotWithShape="1">
          <a:blip r:embed="rId2"/>
          <a:srcRect l="811" r="12407" b="4"/>
          <a:stretch/>
        </p:blipFill>
        <p:spPr>
          <a:xfrm>
            <a:off x="8580182" y="0"/>
            <a:ext cx="3611818" cy="3121332"/>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pic>
        <p:nvPicPr>
          <p:cNvPr id="4" name="Picture 3" descr="Photo of Janet Collazo, executive director of Protection and Advocacy System of Puerto Rico, during her presentation in Portlight Strategies Getting It Right Conference 2018.">
            <a:extLst>
              <a:ext uri="{FF2B5EF4-FFF2-40B4-BE49-F238E27FC236}">
                <a16:creationId xmlns:a16="http://schemas.microsoft.com/office/drawing/2014/main" id="{42D88EDD-8BC2-4B39-BD1A-7364E83E412C}"/>
              </a:ext>
            </a:extLst>
          </p:cNvPr>
          <p:cNvPicPr>
            <a:picLocks noChangeAspect="1"/>
          </p:cNvPicPr>
          <p:nvPr/>
        </p:nvPicPr>
        <p:blipFill rotWithShape="1">
          <a:blip r:embed="rId3"/>
          <a:srcRect l="2751" r="22246" b="-4"/>
          <a:stretch/>
        </p:blipFill>
        <p:spPr>
          <a:xfrm>
            <a:off x="8321024" y="3121332"/>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spTree>
    <p:extLst>
      <p:ext uri="{BB962C8B-B14F-4D97-AF65-F5344CB8AC3E}">
        <p14:creationId xmlns:p14="http://schemas.microsoft.com/office/powerpoint/2010/main" val="2799898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85000"/>
            </a:schemeClr>
          </a:solidFill>
        </p:spPr>
        <p:txBody>
          <a:bodyPr>
            <a:normAutofit/>
          </a:bodyPr>
          <a:lstStyle/>
          <a:p>
            <a:pPr algn="ctr"/>
            <a:r>
              <a:rPr lang="en-US" b="1" dirty="0">
                <a:latin typeface="Verdana" panose="020B0604030504040204" pitchFamily="34" charset="0"/>
                <a:ea typeface="Verdana" panose="020B0604030504040204" pitchFamily="34" charset="0"/>
              </a:rPr>
              <a:t>DEMOGRAPHICS</a:t>
            </a:r>
          </a:p>
        </p:txBody>
      </p:sp>
      <p:pic>
        <p:nvPicPr>
          <p:cNvPr id="4" name="Content Placeholder 3" descr="Image to represent the Section: Demographics. A tridimensional pie chart with people silhouettes over it."/>
          <p:cNvPicPr>
            <a:picLocks noGrp="1" noChangeAspect="1"/>
          </p:cNvPicPr>
          <p:nvPr>
            <p:ph idx="1"/>
          </p:nvPr>
        </p:nvPicPr>
        <p:blipFill>
          <a:blip r:embed="rId2"/>
          <a:stretch>
            <a:fillRect/>
          </a:stretch>
        </p:blipFill>
        <p:spPr>
          <a:xfrm>
            <a:off x="3562567" y="1825625"/>
            <a:ext cx="5066865" cy="4351338"/>
          </a:xfrm>
          <a:prstGeom prst="rect">
            <a:avLst/>
          </a:prstGeom>
        </p:spPr>
      </p:pic>
    </p:spTree>
    <p:extLst>
      <p:ext uri="{BB962C8B-B14F-4D97-AF65-F5344CB8AC3E}">
        <p14:creationId xmlns:p14="http://schemas.microsoft.com/office/powerpoint/2010/main" val="29172369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Accomplishments Of Long Term Plan (Part IV)</a:t>
            </a:r>
          </a:p>
        </p:txBody>
      </p:sp>
      <p:sp>
        <p:nvSpPr>
          <p:cNvPr id="3" name="Content Placeholder 2"/>
          <p:cNvSpPr>
            <a:spLocks noGrp="1"/>
          </p:cNvSpPr>
          <p:nvPr>
            <p:ph idx="1"/>
          </p:nvPr>
        </p:nvSpPr>
        <p:spPr/>
        <p:txBody>
          <a:bodyPr>
            <a:normAutofit lnSpcReduction="10000"/>
          </a:bodyPr>
          <a:lstStyle/>
          <a:p>
            <a:pPr>
              <a:lnSpc>
                <a:spcPct val="100000"/>
              </a:lnSpc>
            </a:pPr>
            <a:r>
              <a:rPr lang="en-US" sz="2400" dirty="0">
                <a:latin typeface="Verdana" panose="020B0604030504040204" pitchFamily="34" charset="0"/>
                <a:ea typeface="Verdana" panose="020B0604030504040204" pitchFamily="34" charset="0"/>
              </a:rPr>
              <a:t>The PRDCRN is actively participating in the development of the Core Advisory Groups that will bring together community disability organizations as a single voice before the Puerto Rico Emergency Management Agency (PREMA).</a:t>
            </a:r>
          </a:p>
          <a:p>
            <a:pPr marL="0" indent="0">
              <a:lnSpc>
                <a:spcPct val="100000"/>
              </a:lnSpc>
              <a:buNone/>
            </a:pPr>
            <a:endParaRPr lang="en-US" sz="2400" dirty="0">
              <a:latin typeface="Verdana" panose="020B0604030504040204" pitchFamily="34" charset="0"/>
              <a:ea typeface="Verdana" panose="020B0604030504040204" pitchFamily="34" charset="0"/>
            </a:endParaRPr>
          </a:p>
          <a:p>
            <a:pPr>
              <a:lnSpc>
                <a:spcPct val="100000"/>
              </a:lnSpc>
            </a:pPr>
            <a:r>
              <a:rPr lang="en-US" sz="2400" dirty="0">
                <a:latin typeface="Verdana" panose="020B0604030504040204" pitchFamily="34" charset="0"/>
                <a:ea typeface="Verdana" panose="020B0604030504040204" pitchFamily="34" charset="0"/>
              </a:rPr>
              <a:t>The network is actively participating in work groups and task forces involved in all the phases of emergency planning such as: Volunteer Organizations after Disasters (VOAD), Long Term Recovery Groups (LTRG), Strategic National Stockpile (SNS) Program, Red Cross Task Force, </a:t>
            </a:r>
            <a:r>
              <a:rPr lang="en-US" sz="2400" dirty="0" err="1">
                <a:latin typeface="Verdana" panose="020B0604030504040204" pitchFamily="34" charset="0"/>
                <a:ea typeface="Verdana" panose="020B0604030504040204" pitchFamily="34" charset="0"/>
              </a:rPr>
              <a:t>Portlight</a:t>
            </a:r>
            <a:r>
              <a:rPr lang="en-US" sz="2400" dirty="0">
                <a:latin typeface="Verdana" panose="020B0604030504040204" pitchFamily="34" charset="0"/>
                <a:ea typeface="Verdana" panose="020B0604030504040204" pitchFamily="34" charset="0"/>
              </a:rPr>
              <a:t> Inclusive Disaster Strategies Coalition, HUD Housing Plan work group, etc.</a:t>
            </a:r>
          </a:p>
        </p:txBody>
      </p:sp>
    </p:spTree>
    <p:extLst>
      <p:ext uri="{BB962C8B-B14F-4D97-AF65-F5344CB8AC3E}">
        <p14:creationId xmlns:p14="http://schemas.microsoft.com/office/powerpoint/2010/main" val="37708418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Accomplishments Of Long Term Plan (Part V)</a:t>
            </a:r>
            <a:endParaRPr lang="en-US" sz="3600" dirty="0">
              <a:latin typeface="Verdana" panose="020B0604030504040204" pitchFamily="34" charset="0"/>
              <a:ea typeface="Verdana" panose="020B0604030504040204" pitchFamily="34" charset="0"/>
            </a:endParaRPr>
          </a:p>
        </p:txBody>
      </p:sp>
      <p:sp>
        <p:nvSpPr>
          <p:cNvPr id="3" name="Content Placeholder 2"/>
          <p:cNvSpPr>
            <a:spLocks noGrp="1"/>
          </p:cNvSpPr>
          <p:nvPr>
            <p:ph idx="1"/>
          </p:nvPr>
        </p:nvSpPr>
        <p:spPr>
          <a:xfrm>
            <a:off x="838200" y="1825625"/>
            <a:ext cx="7759890" cy="4351338"/>
          </a:xfrm>
        </p:spPr>
        <p:txBody>
          <a:bodyPr>
            <a:noAutofit/>
          </a:bodyPr>
          <a:lstStyle/>
          <a:p>
            <a:r>
              <a:rPr lang="en-US" sz="2400" dirty="0">
                <a:latin typeface="Verdana" panose="020B0604030504040204" pitchFamily="34" charset="0"/>
                <a:ea typeface="Verdana" panose="020B0604030504040204" pitchFamily="34" charset="0"/>
              </a:rPr>
              <a:t>Our efforts have been disseminated in Puerto Rico and the US, and as such received recognition with the Alan Clive Service and Memorial Award at the National Hurricane Conference in Orlando, Florida in February of 2018 for our response efforts with people with disabilities in the aftermath of the hurricane. </a:t>
            </a:r>
          </a:p>
          <a:p>
            <a:pPr marL="0" indent="0">
              <a:buNone/>
            </a:pPr>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A stockpile of Durable Medical Equipment (DME) will continue to be available in the event of another emergency. </a:t>
            </a:r>
          </a:p>
        </p:txBody>
      </p:sp>
      <p:pic>
        <p:nvPicPr>
          <p:cNvPr id="5" name="Picture 4" descr="Picture of Betzaida Ramos, executive Director of MAVI with the Alan Clive Service and Memorial Award (center), accompanied by Carol Salas, executive director of University Center for Education on Development Deficiencies (left), and Mildred de la Torre, Resource Developer at MAVI (right).">
            <a:extLst>
              <a:ext uri="{FF2B5EF4-FFF2-40B4-BE49-F238E27FC236}">
                <a16:creationId xmlns:a16="http://schemas.microsoft.com/office/drawing/2014/main" id="{362874FD-26AB-4D4B-AA1D-625D9762729F}"/>
              </a:ext>
            </a:extLst>
          </p:cNvPr>
          <p:cNvPicPr>
            <a:picLocks noChangeAspect="1"/>
          </p:cNvPicPr>
          <p:nvPr/>
        </p:nvPicPr>
        <p:blipFill>
          <a:blip r:embed="rId2"/>
          <a:stretch>
            <a:fillRect/>
          </a:stretch>
        </p:blipFill>
        <p:spPr>
          <a:xfrm>
            <a:off x="9077486" y="2279176"/>
            <a:ext cx="2276314" cy="3035085"/>
          </a:xfrm>
          <a:prstGeom prst="rect">
            <a:avLst/>
          </a:prstGeom>
        </p:spPr>
      </p:pic>
    </p:spTree>
    <p:extLst>
      <p:ext uri="{BB962C8B-B14F-4D97-AF65-F5344CB8AC3E}">
        <p14:creationId xmlns:p14="http://schemas.microsoft.com/office/powerpoint/2010/main" val="14522441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Where Is PR One Year Later (Part I)</a:t>
            </a:r>
            <a:endParaRPr lang="en-US" sz="3600" dirty="0">
              <a:latin typeface="Verdana" panose="020B0604030504040204" pitchFamily="34" charset="0"/>
              <a:ea typeface="Verdana" panose="020B0604030504040204" pitchFamily="34" charset="0"/>
            </a:endParaRPr>
          </a:p>
        </p:txBody>
      </p:sp>
      <p:sp>
        <p:nvSpPr>
          <p:cNvPr id="3" name="Content Placeholder 2"/>
          <p:cNvSpPr>
            <a:spLocks noGrp="1"/>
          </p:cNvSpPr>
          <p:nvPr>
            <p:ph idx="1"/>
          </p:nvPr>
        </p:nvSpPr>
        <p:spPr>
          <a:xfrm>
            <a:off x="838200" y="1690688"/>
            <a:ext cx="10515600" cy="4351338"/>
          </a:xfrm>
        </p:spPr>
        <p:txBody>
          <a:bodyPr>
            <a:normAutofit fontScale="92500" lnSpcReduction="10000"/>
          </a:bodyPr>
          <a:lstStyle/>
          <a:p>
            <a:pPr>
              <a:lnSpc>
                <a:spcPct val="100000"/>
              </a:lnSpc>
            </a:pPr>
            <a:r>
              <a:rPr lang="en-US" sz="2600" dirty="0">
                <a:latin typeface="Verdana" panose="020B0604030504040204" pitchFamily="34" charset="0"/>
                <a:ea typeface="Verdana" panose="020B0604030504040204" pitchFamily="34" charset="0"/>
              </a:rPr>
              <a:t>As of September 2018, about 95% of the population had their power back on.  </a:t>
            </a:r>
          </a:p>
          <a:p>
            <a:pPr marL="0" indent="0">
              <a:lnSpc>
                <a:spcPct val="100000"/>
              </a:lnSpc>
              <a:buNone/>
            </a:pPr>
            <a:endParaRPr lang="en-US" sz="2600" dirty="0">
              <a:latin typeface="Verdana" panose="020B0604030504040204" pitchFamily="34" charset="0"/>
              <a:ea typeface="Verdana" panose="020B0604030504040204" pitchFamily="34" charset="0"/>
            </a:endParaRPr>
          </a:p>
          <a:p>
            <a:pPr>
              <a:lnSpc>
                <a:spcPct val="100000"/>
              </a:lnSpc>
            </a:pPr>
            <a:r>
              <a:rPr lang="en-US" sz="2600" dirty="0">
                <a:latin typeface="Verdana" panose="020B0604030504040204" pitchFamily="34" charset="0"/>
                <a:ea typeface="Verdana" panose="020B0604030504040204" pitchFamily="34" charset="0"/>
              </a:rPr>
              <a:t>In October 2018, 100% had electricity, though a very fragile electrical system with constant interruptions.</a:t>
            </a:r>
          </a:p>
          <a:p>
            <a:pPr marL="0" indent="0">
              <a:lnSpc>
                <a:spcPct val="100000"/>
              </a:lnSpc>
              <a:buNone/>
            </a:pPr>
            <a:endParaRPr lang="en-US" sz="2600" dirty="0">
              <a:latin typeface="Verdana" panose="020B0604030504040204" pitchFamily="34" charset="0"/>
              <a:ea typeface="Verdana" panose="020B0604030504040204" pitchFamily="34" charset="0"/>
            </a:endParaRPr>
          </a:p>
          <a:p>
            <a:pPr>
              <a:lnSpc>
                <a:spcPct val="100000"/>
              </a:lnSpc>
            </a:pPr>
            <a:r>
              <a:rPr lang="en-US" sz="2600" dirty="0">
                <a:latin typeface="Verdana" panose="020B0604030504040204" pitchFamily="34" charset="0"/>
                <a:ea typeface="Verdana" panose="020B0604030504040204" pitchFamily="34" charset="0"/>
              </a:rPr>
              <a:t>100% of the population had water supply.</a:t>
            </a:r>
          </a:p>
          <a:p>
            <a:pPr marL="0" indent="0">
              <a:lnSpc>
                <a:spcPct val="100000"/>
              </a:lnSpc>
              <a:buNone/>
            </a:pPr>
            <a:endParaRPr lang="en-US" sz="2600" dirty="0">
              <a:latin typeface="Verdana" panose="020B0604030504040204" pitchFamily="34" charset="0"/>
              <a:ea typeface="Verdana" panose="020B0604030504040204" pitchFamily="34" charset="0"/>
            </a:endParaRPr>
          </a:p>
          <a:p>
            <a:pPr>
              <a:lnSpc>
                <a:spcPct val="100000"/>
              </a:lnSpc>
            </a:pPr>
            <a:r>
              <a:rPr lang="en-US" sz="2600" dirty="0">
                <a:latin typeface="Verdana" panose="020B0604030504040204" pitchFamily="34" charset="0"/>
                <a:ea typeface="Verdana" panose="020B0604030504040204" pitchFamily="34" charset="0"/>
              </a:rPr>
              <a:t>Temporary bridges have been built in communities that were isolated.</a:t>
            </a:r>
          </a:p>
          <a:p>
            <a:pPr marL="0" indent="0">
              <a:lnSpc>
                <a:spcPct val="100000"/>
              </a:lnSpc>
              <a:buNone/>
            </a:pPr>
            <a:endParaRPr lang="en-US" sz="2600"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893227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Where Is PR One Year Later (Part II)</a:t>
            </a:r>
            <a:endParaRPr lang="en-US" sz="3600" dirty="0">
              <a:latin typeface="Verdana" panose="020B0604030504040204" pitchFamily="34" charset="0"/>
              <a:ea typeface="Verdana" panose="020B0604030504040204" pitchFamily="34" charset="0"/>
            </a:endParaRPr>
          </a:p>
        </p:txBody>
      </p:sp>
      <p:sp>
        <p:nvSpPr>
          <p:cNvPr id="3" name="Content Placeholder 2"/>
          <p:cNvSpPr>
            <a:spLocks noGrp="1"/>
          </p:cNvSpPr>
          <p:nvPr>
            <p:ph idx="1"/>
          </p:nvPr>
        </p:nvSpPr>
        <p:spPr>
          <a:xfrm>
            <a:off x="838200" y="1690688"/>
            <a:ext cx="10515600" cy="4351338"/>
          </a:xfrm>
        </p:spPr>
        <p:txBody>
          <a:bodyPr>
            <a:normAutofit fontScale="92500" lnSpcReduction="20000"/>
          </a:bodyPr>
          <a:lstStyle/>
          <a:p>
            <a:pPr>
              <a:lnSpc>
                <a:spcPct val="100000"/>
              </a:lnSpc>
            </a:pPr>
            <a:r>
              <a:rPr lang="en-US" sz="2600" dirty="0">
                <a:latin typeface="Verdana" panose="020B0604030504040204" pitchFamily="34" charset="0"/>
                <a:ea typeface="Verdana" panose="020B0604030504040204" pitchFamily="34" charset="0"/>
              </a:rPr>
              <a:t>100% of hospitals are fully or partially operational. </a:t>
            </a:r>
          </a:p>
          <a:p>
            <a:pPr marL="0" indent="0">
              <a:lnSpc>
                <a:spcPct val="100000"/>
              </a:lnSpc>
              <a:buNone/>
            </a:pPr>
            <a:endParaRPr lang="en-US" sz="2600" dirty="0">
              <a:latin typeface="Verdana" panose="020B0604030504040204" pitchFamily="34" charset="0"/>
              <a:ea typeface="Verdana" panose="020B0604030504040204" pitchFamily="34" charset="0"/>
            </a:endParaRPr>
          </a:p>
          <a:p>
            <a:pPr>
              <a:lnSpc>
                <a:spcPct val="100000"/>
              </a:lnSpc>
            </a:pPr>
            <a:r>
              <a:rPr lang="en-US" sz="2600" dirty="0">
                <a:latin typeface="Verdana" panose="020B0604030504040204" pitchFamily="34" charset="0"/>
                <a:ea typeface="Verdana" panose="020B0604030504040204" pitchFamily="34" charset="0"/>
              </a:rPr>
              <a:t>100% of communication systems are back in place and many companies are updating their systems. </a:t>
            </a:r>
          </a:p>
          <a:p>
            <a:pPr>
              <a:lnSpc>
                <a:spcPct val="100000"/>
              </a:lnSpc>
            </a:pPr>
            <a:endParaRPr lang="en-US" sz="2600" dirty="0">
              <a:latin typeface="Verdana" panose="020B0604030504040204" pitchFamily="34" charset="0"/>
              <a:ea typeface="Verdana" panose="020B0604030504040204" pitchFamily="34" charset="0"/>
            </a:endParaRPr>
          </a:p>
          <a:p>
            <a:pPr>
              <a:lnSpc>
                <a:spcPct val="100000"/>
              </a:lnSpc>
            </a:pPr>
            <a:r>
              <a:rPr lang="en-US" sz="2600" dirty="0">
                <a:latin typeface="Verdana" panose="020B0604030504040204" pitchFamily="34" charset="0"/>
                <a:ea typeface="Verdana" panose="020B0604030504040204" pitchFamily="34" charset="0"/>
              </a:rPr>
              <a:t>FEMA approved 462,000 households with grants under the Individuals and Households Program.  62,000 people denied assistance filed appeals.  14,ooo of those appeals have been approved.  48,000 homes are still in the appeals process. Ineligibility rates for appeals in PR are 74.76%. (Letter from Michael Byrne, FEMA Federal Coordinating Officer, to Senator Robert Menéndez, August 14, 2018).</a:t>
            </a:r>
          </a:p>
          <a:p>
            <a:pPr>
              <a:lnSpc>
                <a:spcPct val="100000"/>
              </a:lnSpc>
            </a:pPr>
            <a:endParaRPr lang="en-US" sz="2600"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217850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Where Is PR One Year Later (Part IV)</a:t>
            </a:r>
          </a:p>
        </p:txBody>
      </p:sp>
      <p:sp>
        <p:nvSpPr>
          <p:cNvPr id="3" name="Content Placeholder 2"/>
          <p:cNvSpPr>
            <a:spLocks noGrp="1"/>
          </p:cNvSpPr>
          <p:nvPr>
            <p:ph idx="1"/>
          </p:nvPr>
        </p:nvSpPr>
        <p:spPr/>
        <p:txBody>
          <a:bodyPr>
            <a:normAutofit/>
          </a:bodyPr>
          <a:lstStyle/>
          <a:p>
            <a:r>
              <a:rPr lang="en-US" sz="2400" dirty="0">
                <a:latin typeface="Verdana" panose="020B0604030504040204" pitchFamily="34" charset="0"/>
                <a:ea typeface="Verdana" panose="020B0604030504040204" pitchFamily="34" charset="0"/>
              </a:rPr>
              <a:t>Most of these cases in the appeals process have not received aid from FEMA due to lack of evidence of ownership.  Most of these families have been displaced from their homes or are still living with blue roofs while the new guidelines for determining ownership are being notified. </a:t>
            </a:r>
          </a:p>
          <a:p>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8530248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Where Is PR One Year Later (Part V)</a:t>
            </a:r>
          </a:p>
        </p:txBody>
      </p:sp>
      <p:sp>
        <p:nvSpPr>
          <p:cNvPr id="3" name="Content Placeholder 2"/>
          <p:cNvSpPr>
            <a:spLocks noGrp="1"/>
          </p:cNvSpPr>
          <p:nvPr>
            <p:ph idx="1"/>
          </p:nvPr>
        </p:nvSpPr>
        <p:spPr/>
        <p:txBody>
          <a:bodyPr>
            <a:normAutofit lnSpcReduction="10000"/>
          </a:bodyPr>
          <a:lstStyle/>
          <a:p>
            <a:pPr>
              <a:lnSpc>
                <a:spcPct val="100000"/>
              </a:lnSpc>
            </a:pPr>
            <a:r>
              <a:rPr lang="en-US" sz="2600" dirty="0">
                <a:latin typeface="Verdana" panose="020B0604030504040204" pitchFamily="34" charset="0"/>
                <a:ea typeface="Verdana" panose="020B0604030504040204" pitchFamily="34" charset="0"/>
              </a:rPr>
              <a:t>119,931 homes received approval for TEMPORARY repairs with the “</a:t>
            </a:r>
            <a:r>
              <a:rPr lang="en-US" sz="2600" dirty="0" err="1">
                <a:latin typeface="Verdana" panose="020B0604030504040204" pitchFamily="34" charset="0"/>
                <a:ea typeface="Verdana" panose="020B0604030504040204" pitchFamily="34" charset="0"/>
              </a:rPr>
              <a:t>Tu</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Hogar</a:t>
            </a:r>
            <a:r>
              <a:rPr lang="en-US" sz="2600" dirty="0">
                <a:latin typeface="Verdana" panose="020B0604030504040204" pitchFamily="34" charset="0"/>
                <a:ea typeface="Verdana" panose="020B0604030504040204" pitchFamily="34" charset="0"/>
              </a:rPr>
              <a:t> </a:t>
            </a:r>
            <a:r>
              <a:rPr lang="en-US" sz="2600" dirty="0" err="1">
                <a:latin typeface="Verdana" panose="020B0604030504040204" pitchFamily="34" charset="0"/>
                <a:ea typeface="Verdana" panose="020B0604030504040204" pitchFamily="34" charset="0"/>
              </a:rPr>
              <a:t>Renace</a:t>
            </a:r>
            <a:r>
              <a:rPr lang="en-US" sz="2600" dirty="0">
                <a:latin typeface="Verdana" panose="020B0604030504040204" pitchFamily="34" charset="0"/>
                <a:ea typeface="Verdana" panose="020B0604030504040204" pitchFamily="34" charset="0"/>
              </a:rPr>
              <a:t>” (Your Home Reborn) Program.  As of June 2018, 75,826 have begun to receive repairs and 34,097 have completed repairs.  6% of the recipients have complained due to the cost, quality and fragility of the repairs. </a:t>
            </a:r>
            <a:endParaRPr lang="en-US" sz="2600" dirty="0">
              <a:highlight>
                <a:srgbClr val="FFFF00"/>
              </a:highlight>
              <a:latin typeface="Verdana" panose="020B0604030504040204" pitchFamily="34" charset="0"/>
              <a:ea typeface="Verdana" panose="020B0604030504040204" pitchFamily="34" charset="0"/>
            </a:endParaRPr>
          </a:p>
          <a:p>
            <a:pPr marL="0" indent="0">
              <a:buNone/>
            </a:pPr>
            <a:r>
              <a:rPr lang="en-US" sz="2600" dirty="0">
                <a:latin typeface="Verdana" panose="020B0604030504040204" pitchFamily="34" charset="0"/>
                <a:ea typeface="Verdana" panose="020B0604030504040204" pitchFamily="34" charset="0"/>
              </a:rPr>
              <a:t> </a:t>
            </a:r>
          </a:p>
          <a:p>
            <a:endParaRPr lang="en-US" sz="2600" dirty="0">
              <a:latin typeface="Verdana" panose="020B0604030504040204" pitchFamily="34" charset="0"/>
              <a:ea typeface="Verdana" panose="020B0604030504040204" pitchFamily="34" charset="0"/>
            </a:endParaRPr>
          </a:p>
          <a:p>
            <a:pPr marL="0" indent="0" algn="r">
              <a:buNone/>
            </a:pPr>
            <a:r>
              <a:rPr lang="en-US" sz="2400" dirty="0">
                <a:latin typeface="Verdana" panose="020B0604030504040204" pitchFamily="34" charset="0"/>
                <a:ea typeface="Verdana" panose="020B0604030504040204" pitchFamily="34" charset="0"/>
              </a:rPr>
              <a:t>(Data offered by PR Housing Secretary Fernando Gil </a:t>
            </a:r>
            <a:r>
              <a:rPr lang="en-US" sz="2400" dirty="0" err="1">
                <a:latin typeface="Verdana" panose="020B0604030504040204" pitchFamily="34" charset="0"/>
                <a:ea typeface="Verdana" panose="020B0604030504040204" pitchFamily="34" charset="0"/>
              </a:rPr>
              <a:t>Ensenat</a:t>
            </a:r>
            <a:r>
              <a:rPr lang="en-US" sz="2400" dirty="0">
                <a:latin typeface="Verdana" panose="020B0604030504040204" pitchFamily="34" charset="0"/>
                <a:ea typeface="Verdana" panose="020B0604030504040204" pitchFamily="34" charset="0"/>
              </a:rPr>
              <a:t> at public hearing at the PR House of Representatives on June 25, 2018). </a:t>
            </a:r>
          </a:p>
          <a:p>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3788335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0C71-0A23-4D8C-B59B-77B08D807B0F}"/>
              </a:ext>
            </a:extLst>
          </p:cNvPr>
          <p:cNvSpPr>
            <a:spLocks noGrp="1"/>
          </p:cNvSpPr>
          <p:nvPr>
            <p:ph type="title"/>
          </p:nvPr>
        </p:nvSpPr>
        <p:spPr/>
        <p:txBody>
          <a:bodyPr/>
          <a:lstStyle/>
          <a:p>
            <a:r>
              <a:rPr lang="en-US" b="1" dirty="0">
                <a:latin typeface="Verdana" panose="020B0604030504040204" pitchFamily="34" charset="0"/>
                <a:ea typeface="Verdana" panose="020B0604030504040204" pitchFamily="34" charset="0"/>
              </a:rPr>
              <a:t>Where Is PR One Year Later (Part VI)</a:t>
            </a:r>
            <a:endParaRPr lang="es-PR" b="1" dirty="0">
              <a:latin typeface="Verdana" panose="020B0604030504040204" pitchFamily="34" charset="0"/>
              <a:ea typeface="Verdana" panose="020B060403050404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E409384-7838-4387-9950-28B598199005}"/>
              </a:ext>
            </a:extLst>
          </p:cNvPr>
          <p:cNvSpPr>
            <a:spLocks noGrp="1"/>
          </p:cNvSpPr>
          <p:nvPr>
            <p:ph idx="1"/>
          </p:nvPr>
        </p:nvSpPr>
        <p:spPr/>
        <p:txBody>
          <a:bodyPr>
            <a:normAutofit/>
          </a:bodyPr>
          <a:lstStyle/>
          <a:p>
            <a:r>
              <a:rPr lang="en-US" sz="2400" dirty="0">
                <a:latin typeface="Verdana" panose="020B0604030504040204" pitchFamily="34" charset="0"/>
                <a:ea typeface="Verdana" panose="020B0604030504040204" pitchFamily="34" charset="0"/>
              </a:rPr>
              <a:t>As of July, 2018, 1,744 people were still displaced in the US under the TSA Program (The source.com, July 2, 2018).  </a:t>
            </a:r>
          </a:p>
          <a:p>
            <a:pPr marL="0" indent="0">
              <a:buNone/>
            </a:pPr>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On August 1, the program was once again extended to August 31, 2018 (National Public Radio, Inc., August 1, 2018).</a:t>
            </a:r>
            <a:endParaRPr lang="en-US" sz="2400" dirty="0">
              <a:highlight>
                <a:srgbClr val="FFFF00"/>
              </a:highlight>
              <a:latin typeface="Verdana" panose="020B0604030504040204" pitchFamily="34" charset="0"/>
              <a:ea typeface="Verdana" panose="020B0604030504040204" pitchFamily="34" charset="0"/>
            </a:endParaRPr>
          </a:p>
          <a:p>
            <a:pPr marL="0" indent="0">
              <a:buNone/>
            </a:pPr>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The program provided temporary shelter and return airfare to PR for displaced families.  The majority of these families had no homes to return to. </a:t>
            </a:r>
          </a:p>
          <a:p>
            <a:endParaRPr lang="en-US" dirty="0">
              <a:latin typeface="Verdana" panose="020B0604030504040204" pitchFamily="34" charset="0"/>
              <a:ea typeface="Verdana" panose="020B0604030504040204" pitchFamily="34" charset="0"/>
            </a:endParaRPr>
          </a:p>
          <a:p>
            <a:endParaRPr lang="es-PR"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540523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Where Do We Go From Here</a:t>
            </a:r>
          </a:p>
        </p:txBody>
      </p:sp>
      <p:sp>
        <p:nvSpPr>
          <p:cNvPr id="3" name="Content Placeholder 2"/>
          <p:cNvSpPr>
            <a:spLocks noGrp="1"/>
          </p:cNvSpPr>
          <p:nvPr>
            <p:ph idx="1"/>
          </p:nvPr>
        </p:nvSpPr>
        <p:spPr/>
        <p:txBody>
          <a:bodyPr>
            <a:normAutofit/>
          </a:bodyPr>
          <a:lstStyle/>
          <a:p>
            <a:r>
              <a:rPr lang="en-US" sz="2400" dirty="0">
                <a:latin typeface="Verdana" panose="020B0604030504040204" pitchFamily="34" charset="0"/>
                <a:ea typeface="Verdana" panose="020B0604030504040204" pitchFamily="34" charset="0"/>
              </a:rPr>
              <a:t>Continue capacity building among individuals with disabilities, the communities and emergency responders at municipal and state levels.</a:t>
            </a:r>
          </a:p>
          <a:p>
            <a:pPr marL="0" indent="0">
              <a:buNone/>
            </a:pPr>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Continue disseminating results to expand funding opportunities that will promote the sustainability of the PRDCRN.  </a:t>
            </a:r>
          </a:p>
          <a:p>
            <a:pPr marL="0" indent="0">
              <a:buNone/>
            </a:pPr>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Continue advocating among state government to ensure the network’s SEAT AT THE TABLE in inclusive emergency preparedness plans.</a:t>
            </a:r>
          </a:p>
          <a:p>
            <a:pPr marL="0" indent="0">
              <a:buNone/>
            </a:pP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242339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Vision</a:t>
            </a:r>
          </a:p>
        </p:txBody>
      </p:sp>
      <p:sp>
        <p:nvSpPr>
          <p:cNvPr id="3" name="Content Placeholder 2"/>
          <p:cNvSpPr>
            <a:spLocks noGrp="1"/>
          </p:cNvSpPr>
          <p:nvPr>
            <p:ph idx="1"/>
          </p:nvPr>
        </p:nvSpPr>
        <p:spPr/>
        <p:txBody>
          <a:bodyPr/>
          <a:lstStyle/>
          <a:p>
            <a:pPr>
              <a:lnSpc>
                <a:spcPct val="100000"/>
              </a:lnSpc>
            </a:pPr>
            <a:r>
              <a:rPr lang="en-US" sz="2400" dirty="0">
                <a:latin typeface="Verdana" panose="020B0604030504040204" pitchFamily="34" charset="0"/>
                <a:ea typeface="Verdana" panose="020B0604030504040204" pitchFamily="34" charset="0"/>
              </a:rPr>
              <a:t>All people with disabilities are safe and secure before, during and after a disaster. </a:t>
            </a:r>
          </a:p>
          <a:p>
            <a:pPr marL="0" indent="0">
              <a:lnSpc>
                <a:spcPct val="100000"/>
              </a:lnSpc>
              <a:buNone/>
            </a:pPr>
            <a:endParaRPr lang="en-US" sz="2400" dirty="0">
              <a:latin typeface="Verdana" panose="020B0604030504040204" pitchFamily="34" charset="0"/>
              <a:ea typeface="Verdana" panose="020B0604030504040204" pitchFamily="34" charset="0"/>
            </a:endParaRPr>
          </a:p>
          <a:p>
            <a:pPr>
              <a:lnSpc>
                <a:spcPct val="100000"/>
              </a:lnSpc>
            </a:pPr>
            <a:r>
              <a:rPr lang="en-US" sz="2400" dirty="0">
                <a:solidFill>
                  <a:schemeClr val="bg2">
                    <a:lumMod val="25000"/>
                  </a:schemeClr>
                </a:solidFill>
                <a:latin typeface="Verdana" panose="020B0604030504040204" pitchFamily="34" charset="0"/>
                <a:ea typeface="Verdana" panose="020B0604030504040204" pitchFamily="34" charset="0"/>
              </a:rPr>
              <a:t>Become the recognized network that advances policies and practices that improve system standards of emergency preparedness for the well being of people with disabilities in Puerto Rico.</a:t>
            </a:r>
          </a:p>
          <a:p>
            <a:pPr marL="0" indent="0">
              <a:buNone/>
            </a:pP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006647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43B1FA-01A3-42F8-B100-AFB27CC73D6C}"/>
              </a:ext>
            </a:extLst>
          </p:cNvPr>
          <p:cNvSpPr txBox="1">
            <a:spLocks/>
          </p:cNvSpPr>
          <p:nvPr/>
        </p:nvSpPr>
        <p:spPr>
          <a:xfrm>
            <a:off x="838200" y="365126"/>
            <a:ext cx="10515600" cy="5115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dirty="0">
                <a:solidFill>
                  <a:schemeClr val="bg1"/>
                </a:solidFill>
                <a:latin typeface="Verdana" panose="020B0604030504040204" pitchFamily="34" charset="0"/>
                <a:ea typeface="Verdana" panose="020B0604030504040204" pitchFamily="34" charset="0"/>
              </a:rPr>
              <a:t>Keep calm</a:t>
            </a:r>
          </a:p>
        </p:txBody>
      </p:sp>
      <p:sp>
        <p:nvSpPr>
          <p:cNvPr id="2" name="Title 1"/>
          <p:cNvSpPr>
            <a:spLocks noGrp="1"/>
          </p:cNvSpPr>
          <p:nvPr>
            <p:ph type="title"/>
          </p:nvPr>
        </p:nvSpPr>
        <p:spPr>
          <a:xfrm>
            <a:off x="951321" y="876693"/>
            <a:ext cx="10515600" cy="5081047"/>
          </a:xfrm>
          <a:solidFill>
            <a:srgbClr val="FF0000"/>
          </a:solidFill>
        </p:spPr>
        <p:txBody>
          <a:bodyPr>
            <a:normAutofit/>
          </a:bodyPr>
          <a:lstStyle/>
          <a:p>
            <a:pPr algn="ctr"/>
            <a:r>
              <a:rPr lang="en-US" sz="8800" b="1" dirty="0">
                <a:latin typeface="Verdana" panose="020B0604030504040204" pitchFamily="34" charset="0"/>
                <a:ea typeface="Verdana" panose="020B0604030504040204" pitchFamily="34" charset="0"/>
              </a:rPr>
              <a:t>KEEP CALM</a:t>
            </a:r>
            <a:br>
              <a:rPr lang="en-US" sz="8800" b="1" dirty="0">
                <a:latin typeface="Verdana" panose="020B0604030504040204" pitchFamily="34" charset="0"/>
                <a:ea typeface="Verdana" panose="020B0604030504040204" pitchFamily="34" charset="0"/>
              </a:rPr>
            </a:br>
            <a:r>
              <a:rPr lang="en-US" dirty="0">
                <a:latin typeface="Verdana" panose="020B0604030504040204" pitchFamily="34" charset="0"/>
                <a:ea typeface="Verdana" panose="020B0604030504040204" pitchFamily="34" charset="0"/>
              </a:rPr>
              <a:t>WE ARE STILL GOIN</a:t>
            </a:r>
            <a:r>
              <a:rPr lang="en-US" i="1" dirty="0">
                <a:latin typeface="Verdana" panose="020B0604030504040204" pitchFamily="34" charset="0"/>
                <a:ea typeface="Verdana" panose="020B0604030504040204" pitchFamily="34" charset="0"/>
              </a:rPr>
              <a:t>G</a:t>
            </a:r>
            <a:br>
              <a:rPr lang="en-US" dirty="0">
                <a:latin typeface="Verdana" panose="020B0604030504040204" pitchFamily="34" charset="0"/>
                <a:ea typeface="Verdana" panose="020B0604030504040204" pitchFamily="34" charset="0"/>
              </a:rPr>
            </a:br>
            <a:r>
              <a:rPr lang="en-US" sz="8000" b="1" dirty="0">
                <a:latin typeface="Verdana" panose="020B0604030504040204" pitchFamily="34" charset="0"/>
                <a:ea typeface="Verdana" panose="020B0604030504040204" pitchFamily="34" charset="0"/>
              </a:rPr>
              <a:t>STRONG</a:t>
            </a:r>
          </a:p>
        </p:txBody>
      </p:sp>
    </p:spTree>
    <p:extLst>
      <p:ext uri="{BB962C8B-B14F-4D97-AF65-F5344CB8AC3E}">
        <p14:creationId xmlns:p14="http://schemas.microsoft.com/office/powerpoint/2010/main" val="1144379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Demographics As Of 2012-2016</a:t>
            </a:r>
          </a:p>
        </p:txBody>
      </p:sp>
      <p:sp>
        <p:nvSpPr>
          <p:cNvPr id="3" name="Content Placeholder 2"/>
          <p:cNvSpPr>
            <a:spLocks noGrp="1"/>
          </p:cNvSpPr>
          <p:nvPr>
            <p:ph idx="1"/>
          </p:nvPr>
        </p:nvSpPr>
        <p:spPr>
          <a:xfrm>
            <a:off x="838200" y="1825624"/>
            <a:ext cx="10515600" cy="4916370"/>
          </a:xfrm>
        </p:spPr>
        <p:txBody>
          <a:bodyPr>
            <a:normAutofit fontScale="47500" lnSpcReduction="20000"/>
          </a:bodyPr>
          <a:lstStyle/>
          <a:p>
            <a:pPr>
              <a:lnSpc>
                <a:spcPct val="120000"/>
              </a:lnSpc>
            </a:pPr>
            <a:r>
              <a:rPr lang="en-US" sz="5100" dirty="0">
                <a:latin typeface="Verdana" panose="020B0604030504040204" pitchFamily="34" charset="0"/>
                <a:ea typeface="Verdana" panose="020B0604030504040204" pitchFamily="34" charset="0"/>
              </a:rPr>
              <a:t>Median age: </a:t>
            </a:r>
            <a:r>
              <a:rPr lang="en-US" sz="5100" b="1" dirty="0">
                <a:latin typeface="Verdana" panose="020B0604030504040204" pitchFamily="34" charset="0"/>
                <a:ea typeface="Verdana" panose="020B0604030504040204" pitchFamily="34" charset="0"/>
              </a:rPr>
              <a:t>39</a:t>
            </a:r>
            <a:endParaRPr lang="en-US" sz="4400" b="1" dirty="0">
              <a:latin typeface="Verdana" panose="020B0604030504040204" pitchFamily="34" charset="0"/>
              <a:ea typeface="Verdana" panose="020B0604030504040204" pitchFamily="34" charset="0"/>
            </a:endParaRPr>
          </a:p>
          <a:p>
            <a:pPr>
              <a:lnSpc>
                <a:spcPct val="120000"/>
              </a:lnSpc>
            </a:pPr>
            <a:r>
              <a:rPr lang="en-US" sz="5100" dirty="0">
                <a:latin typeface="Verdana" panose="020B0604030504040204" pitchFamily="34" charset="0"/>
                <a:ea typeface="Verdana" panose="020B0604030504040204" pitchFamily="34" charset="0"/>
              </a:rPr>
              <a:t>Percent of the population:</a:t>
            </a:r>
          </a:p>
          <a:p>
            <a:pPr lvl="1">
              <a:lnSpc>
                <a:spcPct val="120000"/>
              </a:lnSpc>
            </a:pPr>
            <a:r>
              <a:rPr lang="en-US" sz="4600" dirty="0">
                <a:latin typeface="Verdana" panose="020B0604030504040204" pitchFamily="34" charset="0"/>
                <a:ea typeface="Verdana" panose="020B0604030504040204" pitchFamily="34" charset="0"/>
              </a:rPr>
              <a:t>Under 5 years: </a:t>
            </a:r>
            <a:r>
              <a:rPr lang="en-US" sz="4600" b="1" dirty="0">
                <a:latin typeface="Verdana" panose="020B0604030504040204" pitchFamily="34" charset="0"/>
                <a:ea typeface="Verdana" panose="020B0604030504040204" pitchFamily="34" charset="0"/>
              </a:rPr>
              <a:t>5.2%</a:t>
            </a:r>
          </a:p>
          <a:p>
            <a:pPr lvl="1">
              <a:lnSpc>
                <a:spcPct val="120000"/>
              </a:lnSpc>
            </a:pPr>
            <a:r>
              <a:rPr lang="en-US" sz="4600" dirty="0">
                <a:latin typeface="Verdana" panose="020B0604030504040204" pitchFamily="34" charset="0"/>
                <a:ea typeface="Verdana" panose="020B0604030504040204" pitchFamily="34" charset="0"/>
              </a:rPr>
              <a:t>18 years and over: </a:t>
            </a:r>
            <a:r>
              <a:rPr lang="en-US" sz="4600" b="1" dirty="0">
                <a:latin typeface="Verdana" panose="020B0604030504040204" pitchFamily="34" charset="0"/>
                <a:ea typeface="Verdana" panose="020B0604030504040204" pitchFamily="34" charset="0"/>
              </a:rPr>
              <a:t>78.3%</a:t>
            </a:r>
          </a:p>
          <a:p>
            <a:pPr lvl="1">
              <a:lnSpc>
                <a:spcPct val="120000"/>
              </a:lnSpc>
            </a:pPr>
            <a:r>
              <a:rPr lang="en-US" sz="4600" dirty="0">
                <a:latin typeface="Verdana" panose="020B0604030504040204" pitchFamily="34" charset="0"/>
                <a:ea typeface="Verdana" panose="020B0604030504040204" pitchFamily="34" charset="0"/>
              </a:rPr>
              <a:t>Age 65 and over: </a:t>
            </a:r>
            <a:r>
              <a:rPr lang="en-US" sz="4600" b="1" dirty="0">
                <a:latin typeface="Verdana" panose="020B0604030504040204" pitchFamily="34" charset="0"/>
                <a:ea typeface="Verdana" panose="020B0604030504040204" pitchFamily="34" charset="0"/>
              </a:rPr>
              <a:t>17.4%</a:t>
            </a:r>
          </a:p>
          <a:p>
            <a:pPr lvl="1">
              <a:lnSpc>
                <a:spcPct val="120000"/>
              </a:lnSpc>
            </a:pPr>
            <a:r>
              <a:rPr lang="en-US" sz="4600" dirty="0">
                <a:latin typeface="Verdana" panose="020B0604030504040204" pitchFamily="34" charset="0"/>
                <a:ea typeface="Verdana" panose="020B0604030504040204" pitchFamily="34" charset="0"/>
              </a:rPr>
              <a:t>Speak Spanish </a:t>
            </a:r>
            <a:r>
              <a:rPr lang="en-US" sz="4600" b="1" dirty="0">
                <a:latin typeface="Verdana" panose="020B0604030504040204" pitchFamily="34" charset="0"/>
                <a:ea typeface="Verdana" panose="020B0604030504040204" pitchFamily="34" charset="0"/>
              </a:rPr>
              <a:t>94.3% </a:t>
            </a:r>
          </a:p>
          <a:p>
            <a:pPr lvl="1">
              <a:lnSpc>
                <a:spcPct val="120000"/>
              </a:lnSpc>
            </a:pPr>
            <a:r>
              <a:rPr lang="en-US" sz="4600" dirty="0">
                <a:latin typeface="Verdana" panose="020B0604030504040204" pitchFamily="34" charset="0"/>
                <a:ea typeface="Verdana" panose="020B0604030504040204" pitchFamily="34" charset="0"/>
              </a:rPr>
              <a:t>Speak only English </a:t>
            </a:r>
            <a:r>
              <a:rPr lang="en-US" sz="4600" b="1" dirty="0">
                <a:latin typeface="Verdana" panose="020B0604030504040204" pitchFamily="34" charset="0"/>
                <a:ea typeface="Verdana" panose="020B0604030504040204" pitchFamily="34" charset="0"/>
              </a:rPr>
              <a:t>5.5%</a:t>
            </a:r>
          </a:p>
          <a:p>
            <a:pPr>
              <a:lnSpc>
                <a:spcPct val="120000"/>
              </a:lnSpc>
            </a:pPr>
            <a:r>
              <a:rPr lang="en-US" sz="5100" dirty="0">
                <a:latin typeface="Verdana" panose="020B0604030504040204" pitchFamily="34" charset="0"/>
                <a:ea typeface="Verdana" panose="020B0604030504040204" pitchFamily="34" charset="0"/>
              </a:rPr>
              <a:t>Persons below poverty level: </a:t>
            </a:r>
            <a:r>
              <a:rPr lang="en-US" sz="5100" b="1" dirty="0">
                <a:latin typeface="Verdana" panose="020B0604030504040204" pitchFamily="34" charset="0"/>
                <a:ea typeface="Verdana" panose="020B0604030504040204" pitchFamily="34" charset="0"/>
              </a:rPr>
              <a:t>45.1%</a:t>
            </a:r>
            <a:r>
              <a:rPr lang="en-US" sz="5100" dirty="0">
                <a:latin typeface="Verdana" panose="020B0604030504040204" pitchFamily="34" charset="0"/>
                <a:ea typeface="Verdana" panose="020B0604030504040204" pitchFamily="34" charset="0"/>
              </a:rPr>
              <a:t> </a:t>
            </a:r>
            <a:r>
              <a:rPr lang="en-US" sz="5100" b="1" dirty="0">
                <a:latin typeface="Verdana" panose="020B0604030504040204" pitchFamily="34" charset="0"/>
                <a:ea typeface="Verdana" panose="020B0604030504040204" pitchFamily="34" charset="0"/>
              </a:rPr>
              <a:t>(compared to 15.1% for US)</a:t>
            </a:r>
            <a:r>
              <a:rPr lang="en-US" sz="5100" b="1" dirty="0">
                <a:solidFill>
                  <a:srgbClr val="000000"/>
                </a:solidFill>
                <a:latin typeface="Verdana" panose="020B0604030504040204" pitchFamily="34" charset="0"/>
                <a:ea typeface="Verdana" panose="020B0604030504040204" pitchFamily="34" charset="0"/>
                <a:cs typeface="Calibri"/>
                <a:sym typeface="Calibri"/>
              </a:rPr>
              <a:t> </a:t>
            </a:r>
          </a:p>
          <a:p>
            <a:pPr marL="0" indent="0">
              <a:buNone/>
            </a:pPr>
            <a:endParaRPr lang="en-US" dirty="0">
              <a:solidFill>
                <a:srgbClr val="000000"/>
              </a:solidFill>
              <a:latin typeface="Verdana" panose="020B0604030504040204" pitchFamily="34" charset="0"/>
              <a:ea typeface="Verdana" panose="020B0604030504040204" pitchFamily="34" charset="0"/>
              <a:cs typeface="Calibri"/>
              <a:sym typeface="Calibri"/>
            </a:endParaRPr>
          </a:p>
          <a:p>
            <a:pPr marL="0" indent="0" algn="r">
              <a:buNone/>
            </a:pPr>
            <a:r>
              <a:rPr lang="en-US" sz="4200" dirty="0">
                <a:solidFill>
                  <a:srgbClr val="000000"/>
                </a:solidFill>
                <a:latin typeface="Verdana" panose="020B0604030504040204" pitchFamily="34" charset="0"/>
                <a:ea typeface="Verdana" panose="020B0604030504040204" pitchFamily="34" charset="0"/>
                <a:cs typeface="Calibri"/>
                <a:sym typeface="Calibri"/>
              </a:rPr>
              <a:t>Source: U.S. Census Bureau, </a:t>
            </a:r>
          </a:p>
          <a:p>
            <a:pPr marL="0" indent="0" algn="r">
              <a:buNone/>
            </a:pPr>
            <a:r>
              <a:rPr lang="en-US" sz="4200" dirty="0">
                <a:solidFill>
                  <a:srgbClr val="000000"/>
                </a:solidFill>
                <a:latin typeface="Verdana" panose="020B0604030504040204" pitchFamily="34" charset="0"/>
                <a:ea typeface="Verdana" panose="020B0604030504040204" pitchFamily="34" charset="0"/>
                <a:cs typeface="Calibri"/>
                <a:sym typeface="Calibri"/>
              </a:rPr>
              <a:t>2012-2016 American Community Survey 5-Year Estimates</a:t>
            </a:r>
            <a:endParaRPr lang="en-US" sz="5900" dirty="0">
              <a:latin typeface="Verdana" panose="020B0604030504040204" pitchFamily="34" charset="0"/>
              <a:ea typeface="Verdana" panose="020B0604030504040204" pitchFamily="34" charset="0"/>
            </a:endParaRPr>
          </a:p>
          <a:p>
            <a:pPr algn="r"/>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3974441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Verdana" panose="020B0604030504040204" pitchFamily="34" charset="0"/>
                <a:ea typeface="Verdana" panose="020B0604030504040204" pitchFamily="34" charset="0"/>
              </a:rPr>
              <a:t>Thank you</a:t>
            </a:r>
          </a:p>
        </p:txBody>
      </p:sp>
      <p:pic>
        <p:nvPicPr>
          <p:cNvPr id="4" name="Picture 3" descr="Image of a collection of the word Thank You written in differents colors and languages." title="Thanks Image"/>
          <p:cNvPicPr>
            <a:picLocks noChangeAspect="1"/>
          </p:cNvPicPr>
          <p:nvPr/>
        </p:nvPicPr>
        <p:blipFill>
          <a:blip r:embed="rId2"/>
          <a:stretch>
            <a:fillRect/>
          </a:stretch>
        </p:blipFill>
        <p:spPr>
          <a:xfrm>
            <a:off x="2697019" y="544010"/>
            <a:ext cx="7019636" cy="5584511"/>
          </a:xfrm>
          <a:prstGeom prst="rect">
            <a:avLst/>
          </a:prstGeom>
        </p:spPr>
      </p:pic>
    </p:spTree>
    <p:extLst>
      <p:ext uri="{BB962C8B-B14F-4D97-AF65-F5344CB8AC3E}">
        <p14:creationId xmlns:p14="http://schemas.microsoft.com/office/powerpoint/2010/main" val="2754586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85000"/>
            </a:schemeClr>
          </a:solidFill>
        </p:spPr>
        <p:txBody>
          <a:bodyPr>
            <a:normAutofit/>
          </a:bodyPr>
          <a:lstStyle/>
          <a:p>
            <a:pPr algn="ctr"/>
            <a:r>
              <a:rPr lang="en-US" b="1" dirty="0">
                <a:latin typeface="Verdana" panose="020B0604030504040204" pitchFamily="34" charset="0"/>
                <a:ea typeface="Verdana" panose="020B0604030504040204" pitchFamily="34" charset="0"/>
              </a:rPr>
              <a:t>ECONOMICS</a:t>
            </a:r>
          </a:p>
        </p:txBody>
      </p:sp>
      <p:pic>
        <p:nvPicPr>
          <p:cNvPr id="4" name="Content Placeholder 3" descr="Image to represent the Section: Economics. A drawing of the Continents at the back and a bar chart in the front. "/>
          <p:cNvPicPr>
            <a:picLocks noGrp="1" noChangeAspect="1"/>
          </p:cNvPicPr>
          <p:nvPr>
            <p:ph idx="1"/>
          </p:nvPr>
        </p:nvPicPr>
        <p:blipFill>
          <a:blip r:embed="rId2"/>
          <a:stretch>
            <a:fillRect/>
          </a:stretch>
        </p:blipFill>
        <p:spPr>
          <a:xfrm>
            <a:off x="3346465" y="2175383"/>
            <a:ext cx="5499069" cy="3651821"/>
          </a:xfrm>
          <a:prstGeom prst="rect">
            <a:avLst/>
          </a:prstGeom>
        </p:spPr>
      </p:pic>
    </p:spTree>
    <p:extLst>
      <p:ext uri="{BB962C8B-B14F-4D97-AF65-F5344CB8AC3E}">
        <p14:creationId xmlns:p14="http://schemas.microsoft.com/office/powerpoint/2010/main" val="1241303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Puerto Rico’s Economics</a:t>
            </a:r>
          </a:p>
        </p:txBody>
      </p:sp>
      <p:sp>
        <p:nvSpPr>
          <p:cNvPr id="3" name="Content Placeholder 2"/>
          <p:cNvSpPr>
            <a:spLocks noGrp="1"/>
          </p:cNvSpPr>
          <p:nvPr>
            <p:ph idx="1"/>
          </p:nvPr>
        </p:nvSpPr>
        <p:spPr/>
        <p:txBody>
          <a:bodyPr>
            <a:normAutofit/>
          </a:bodyPr>
          <a:lstStyle/>
          <a:p>
            <a:pPr>
              <a:lnSpc>
                <a:spcPct val="110000"/>
              </a:lnSpc>
            </a:pPr>
            <a:r>
              <a:rPr lang="en-US" sz="2600" dirty="0">
                <a:latin typeface="Verdana" panose="020B0604030504040204" pitchFamily="34" charset="0"/>
                <a:ea typeface="Verdana" panose="020B0604030504040204" pitchFamily="34" charset="0"/>
              </a:rPr>
              <a:t>Traditionally Puerto Rico has been considered the poorest jurisdiction of the United States</a:t>
            </a:r>
          </a:p>
          <a:p>
            <a:pPr>
              <a:lnSpc>
                <a:spcPct val="110000"/>
              </a:lnSpc>
            </a:pPr>
            <a:r>
              <a:rPr lang="en-US" sz="2600" dirty="0">
                <a:latin typeface="Verdana" panose="020B0604030504040204" pitchFamily="34" charset="0"/>
                <a:ea typeface="Verdana" panose="020B0604030504040204" pitchFamily="34" charset="0"/>
              </a:rPr>
              <a:t>Population 3,529,385 (ACS 2012-2016)</a:t>
            </a:r>
          </a:p>
          <a:p>
            <a:pPr>
              <a:lnSpc>
                <a:spcPct val="110000"/>
              </a:lnSpc>
            </a:pPr>
            <a:r>
              <a:rPr lang="en-US" dirty="0">
                <a:latin typeface="Verdana" panose="020B0604030504040204" pitchFamily="34" charset="0"/>
                <a:ea typeface="Verdana" panose="020B0604030504040204" pitchFamily="34" charset="0"/>
              </a:rPr>
              <a:t>One fourth of the population lives in poverty</a:t>
            </a:r>
          </a:p>
          <a:p>
            <a:pPr>
              <a:lnSpc>
                <a:spcPct val="110000"/>
              </a:lnSpc>
            </a:pPr>
            <a:r>
              <a:rPr lang="en-US" b="1" dirty="0">
                <a:latin typeface="Verdana" panose="020B0604030504040204" pitchFamily="34" charset="0"/>
                <a:ea typeface="Verdana" panose="020B0604030504040204" pitchFamily="34" charset="0"/>
              </a:rPr>
              <a:t>Poverty level of working people with disabilities is higher than the population without a disability. (2016)</a:t>
            </a:r>
          </a:p>
          <a:p>
            <a:pPr marL="0" indent="0" algn="ctr">
              <a:lnSpc>
                <a:spcPct val="110000"/>
              </a:lnSpc>
              <a:buNone/>
            </a:pPr>
            <a:r>
              <a:rPr lang="en-US" b="1" dirty="0">
                <a:latin typeface="Verdana" panose="020B0604030504040204" pitchFamily="34" charset="0"/>
                <a:ea typeface="Verdana" panose="020B0604030504040204" pitchFamily="34" charset="0"/>
              </a:rPr>
              <a:t>50.5%  versus  38.4 % poverty level</a:t>
            </a:r>
          </a:p>
          <a:p>
            <a:pPr marL="0" indent="0">
              <a:lnSpc>
                <a:spcPct val="110000"/>
              </a:lnSpc>
              <a:buNone/>
            </a:pPr>
            <a:endParaRPr lang="en-US" sz="2600"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92473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158" y="-35925"/>
            <a:ext cx="10515600" cy="1325563"/>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2">
                    <a:lumMod val="50000"/>
                  </a:schemeClr>
                </a:gs>
              </a:gsLst>
              <a:lin ang="5400000" scaled="1"/>
            </a:gradFill>
          </a:ln>
        </p:spPr>
        <p:txBody>
          <a:bodyPr>
            <a:normAutofit/>
          </a:bodyPr>
          <a:lstStyle/>
          <a:p>
            <a:r>
              <a:rPr lang="en-US" sz="3600" b="1" dirty="0">
                <a:latin typeface="Verdana" panose="020B0604030504040204" pitchFamily="34" charset="0"/>
                <a:ea typeface="Verdana" panose="020B0604030504040204" pitchFamily="34" charset="0"/>
              </a:rPr>
              <a:t>Income and Poverty Level</a:t>
            </a:r>
            <a:endParaRPr lang="en-US" sz="3600" dirty="0">
              <a:latin typeface="Verdana" panose="020B0604030504040204" pitchFamily="34" charset="0"/>
              <a:ea typeface="Verdana" panose="020B0604030504040204" pitchFamily="34" charset="0"/>
            </a:endParaRPr>
          </a:p>
        </p:txBody>
      </p:sp>
      <p:graphicFrame>
        <p:nvGraphicFramePr>
          <p:cNvPr id="4" name="Content Placeholder 3" descr="Puerto Rico has the lowest number Per Capita Pas (11,688) and has the highest percent of persons below the poverty level (45.1%) when is compared with states like Connecticut, Florida, Hawaii, New Jersey, Nueva York, and Texas."/>
          <p:cNvGraphicFramePr>
            <a:graphicFrameLocks noGrp="1"/>
          </p:cNvGraphicFramePr>
          <p:nvPr>
            <p:ph idx="1"/>
            <p:extLst>
              <p:ext uri="{D42A27DB-BD31-4B8C-83A1-F6EECF244321}">
                <p14:modId xmlns:p14="http://schemas.microsoft.com/office/powerpoint/2010/main" val="1718516097"/>
              </p:ext>
            </p:extLst>
          </p:nvPr>
        </p:nvGraphicFramePr>
        <p:xfrm>
          <a:off x="854244" y="1729373"/>
          <a:ext cx="8979567" cy="4527048"/>
        </p:xfrm>
        <a:graphic>
          <a:graphicData uri="http://schemas.openxmlformats.org/drawingml/2006/table">
            <a:tbl>
              <a:tblPr firstRow="1" firstCol="1" bandRow="1"/>
              <a:tblGrid>
                <a:gridCol w="2065419">
                  <a:extLst>
                    <a:ext uri="{9D8B030D-6E8A-4147-A177-3AD203B41FA5}">
                      <a16:colId xmlns:a16="http://schemas.microsoft.com/office/drawing/2014/main" val="3505565655"/>
                    </a:ext>
                  </a:extLst>
                </a:gridCol>
                <a:gridCol w="3378479">
                  <a:extLst>
                    <a:ext uri="{9D8B030D-6E8A-4147-A177-3AD203B41FA5}">
                      <a16:colId xmlns:a16="http://schemas.microsoft.com/office/drawing/2014/main" val="673531514"/>
                    </a:ext>
                  </a:extLst>
                </a:gridCol>
                <a:gridCol w="3535669">
                  <a:extLst>
                    <a:ext uri="{9D8B030D-6E8A-4147-A177-3AD203B41FA5}">
                      <a16:colId xmlns:a16="http://schemas.microsoft.com/office/drawing/2014/main" val="2562999693"/>
                    </a:ext>
                  </a:extLst>
                </a:gridCol>
              </a:tblGrid>
              <a:tr h="869448">
                <a:tc>
                  <a:txBody>
                    <a:bodyPr/>
                    <a:lstStyle/>
                    <a:p>
                      <a:pPr algn="ctr"/>
                      <a:r>
                        <a:rPr lang="en-US" sz="2400" b="1" dirty="0">
                          <a:latin typeface="+mn-lt"/>
                        </a:rPr>
                        <a:t>Location</a:t>
                      </a:r>
                    </a:p>
                  </a:txBody>
                  <a:tcPr>
                    <a:solidFill>
                      <a:schemeClr val="bg1">
                        <a:lumMod val="85000"/>
                      </a:schemeClr>
                    </a:solidFill>
                  </a:tcPr>
                </a:tc>
                <a:tc>
                  <a:txBody>
                    <a:bodyPr/>
                    <a:lstStyle/>
                    <a:p>
                      <a:pPr algn="ctr"/>
                      <a:r>
                        <a:rPr lang="en-US" sz="2400" b="1" dirty="0">
                          <a:latin typeface="+mn-lt"/>
                        </a:rPr>
                        <a:t>Per Capita PAS</a:t>
                      </a:r>
                      <a:r>
                        <a:rPr lang="en-US" sz="2400" b="1" baseline="0" dirty="0">
                          <a:latin typeface="+mn-lt"/>
                        </a:rPr>
                        <a:t> 12 months 2012-2016</a:t>
                      </a:r>
                      <a:endParaRPr lang="en-US" sz="2400" b="1" dirty="0">
                        <a:latin typeface="+mn-lt"/>
                      </a:endParaRPr>
                    </a:p>
                  </a:txBody>
                  <a:tcPr>
                    <a:solidFill>
                      <a:schemeClr val="bg1">
                        <a:lumMod val="85000"/>
                      </a:schemeClr>
                    </a:solidFill>
                  </a:tcPr>
                </a:tc>
                <a:tc>
                  <a:txBody>
                    <a:bodyPr/>
                    <a:lstStyle/>
                    <a:p>
                      <a:pPr algn="ctr"/>
                      <a:r>
                        <a:rPr lang="en-US" sz="2400" b="1" dirty="0">
                          <a:latin typeface="+mn-lt"/>
                        </a:rPr>
                        <a:t>Persons Below the Poverty Level</a:t>
                      </a:r>
                      <a:r>
                        <a:rPr lang="en-US" sz="2400" b="1" baseline="0" dirty="0">
                          <a:latin typeface="+mn-lt"/>
                        </a:rPr>
                        <a:t> (2012-2016)</a:t>
                      </a:r>
                      <a:endParaRPr lang="en-US" sz="2400" b="1" dirty="0">
                        <a:latin typeface="+mn-lt"/>
                      </a:endParaRPr>
                    </a:p>
                  </a:txBody>
                  <a:tcPr>
                    <a:solidFill>
                      <a:schemeClr val="bg1">
                        <a:lumMod val="85000"/>
                      </a:schemeClr>
                    </a:solidFill>
                  </a:tcPr>
                </a:tc>
                <a:extLst>
                  <a:ext uri="{0D108BD9-81ED-4DB2-BD59-A6C34878D82A}">
                    <a16:rowId xmlns:a16="http://schemas.microsoft.com/office/drawing/2014/main" val="926780730"/>
                  </a:ext>
                </a:extLst>
              </a:tr>
              <a:tr h="449567">
                <a:tc>
                  <a:txBody>
                    <a:bodyPr/>
                    <a:lstStyle/>
                    <a:p>
                      <a:r>
                        <a:rPr lang="en-US" sz="2400" dirty="0">
                          <a:latin typeface="+mn-lt"/>
                        </a:rPr>
                        <a:t>Connecticut</a:t>
                      </a:r>
                    </a:p>
                  </a:txBody>
                  <a:tcPr/>
                </a:tc>
                <a:tc>
                  <a:txBody>
                    <a:bodyPr/>
                    <a:lstStyle/>
                    <a:p>
                      <a:pPr algn="ctr"/>
                      <a:r>
                        <a:rPr lang="en-US" sz="2400" dirty="0">
                          <a:latin typeface="+mn-lt"/>
                        </a:rPr>
                        <a:t>$39,906</a:t>
                      </a:r>
                    </a:p>
                  </a:txBody>
                  <a:tcPr/>
                </a:tc>
                <a:tc>
                  <a:txBody>
                    <a:bodyPr/>
                    <a:lstStyle/>
                    <a:p>
                      <a:pPr algn="ctr"/>
                      <a:r>
                        <a:rPr lang="en-US" sz="2400" dirty="0">
                          <a:latin typeface="+mn-lt"/>
                        </a:rPr>
                        <a:t>10.4%</a:t>
                      </a:r>
                    </a:p>
                  </a:txBody>
                  <a:tcPr/>
                </a:tc>
                <a:extLst>
                  <a:ext uri="{0D108BD9-81ED-4DB2-BD59-A6C34878D82A}">
                    <a16:rowId xmlns:a16="http://schemas.microsoft.com/office/drawing/2014/main" val="3263323692"/>
                  </a:ext>
                </a:extLst>
              </a:tr>
              <a:tr h="449567">
                <a:tc>
                  <a:txBody>
                    <a:bodyPr/>
                    <a:lstStyle/>
                    <a:p>
                      <a:r>
                        <a:rPr lang="en-US" sz="2400" dirty="0">
                          <a:latin typeface="+mn-lt"/>
                        </a:rPr>
                        <a:t>Florida</a:t>
                      </a:r>
                    </a:p>
                  </a:txBody>
                  <a:tcPr/>
                </a:tc>
                <a:tc>
                  <a:txBody>
                    <a:bodyPr/>
                    <a:lstStyle/>
                    <a:p>
                      <a:pPr algn="ctr"/>
                      <a:r>
                        <a:rPr lang="en-US" sz="2400" dirty="0">
                          <a:latin typeface="+mn-lt"/>
                        </a:rPr>
                        <a:t>$27,598</a:t>
                      </a:r>
                    </a:p>
                  </a:txBody>
                  <a:tcPr/>
                </a:tc>
                <a:tc>
                  <a:txBody>
                    <a:bodyPr/>
                    <a:lstStyle/>
                    <a:p>
                      <a:pPr algn="ctr"/>
                      <a:r>
                        <a:rPr lang="en-US" sz="2400" dirty="0">
                          <a:latin typeface="+mn-lt"/>
                        </a:rPr>
                        <a:t>16.1%</a:t>
                      </a:r>
                    </a:p>
                  </a:txBody>
                  <a:tcPr/>
                </a:tc>
                <a:extLst>
                  <a:ext uri="{0D108BD9-81ED-4DB2-BD59-A6C34878D82A}">
                    <a16:rowId xmlns:a16="http://schemas.microsoft.com/office/drawing/2014/main" val="3777012546"/>
                  </a:ext>
                </a:extLst>
              </a:tr>
              <a:tr h="449567">
                <a:tc>
                  <a:txBody>
                    <a:bodyPr/>
                    <a:lstStyle/>
                    <a:p>
                      <a:r>
                        <a:rPr lang="en-US" sz="2400" dirty="0">
                          <a:latin typeface="+mn-lt"/>
                        </a:rPr>
                        <a:t>Hawaii</a:t>
                      </a:r>
                    </a:p>
                  </a:txBody>
                  <a:tcPr/>
                </a:tc>
                <a:tc>
                  <a:txBody>
                    <a:bodyPr/>
                    <a:lstStyle/>
                    <a:p>
                      <a:pPr algn="ctr"/>
                      <a:r>
                        <a:rPr lang="en-US" sz="2400" dirty="0">
                          <a:latin typeface="+mn-lt"/>
                        </a:rPr>
                        <a:t>$32,634</a:t>
                      </a:r>
                    </a:p>
                  </a:txBody>
                  <a:tcPr/>
                </a:tc>
                <a:tc>
                  <a:txBody>
                    <a:bodyPr/>
                    <a:lstStyle/>
                    <a:p>
                      <a:pPr algn="ctr"/>
                      <a:r>
                        <a:rPr lang="en-US" sz="2400" dirty="0">
                          <a:latin typeface="+mn-lt"/>
                        </a:rPr>
                        <a:t>10.8%</a:t>
                      </a:r>
                    </a:p>
                  </a:txBody>
                  <a:tcPr/>
                </a:tc>
                <a:extLst>
                  <a:ext uri="{0D108BD9-81ED-4DB2-BD59-A6C34878D82A}">
                    <a16:rowId xmlns:a16="http://schemas.microsoft.com/office/drawing/2014/main" val="583108201"/>
                  </a:ext>
                </a:extLst>
              </a:tr>
              <a:tr h="449567">
                <a:tc>
                  <a:txBody>
                    <a:bodyPr/>
                    <a:lstStyle/>
                    <a:p>
                      <a:r>
                        <a:rPr lang="en-US" sz="2400" dirty="0">
                          <a:latin typeface="+mn-lt"/>
                        </a:rPr>
                        <a:t>New Jersey</a:t>
                      </a:r>
                    </a:p>
                  </a:txBody>
                  <a:tcPr/>
                </a:tc>
                <a:tc>
                  <a:txBody>
                    <a:bodyPr/>
                    <a:lstStyle/>
                    <a:p>
                      <a:pPr algn="ctr"/>
                      <a:r>
                        <a:rPr lang="en-US" sz="2400" dirty="0">
                          <a:latin typeface="+mn-lt"/>
                        </a:rPr>
                        <a:t>$38,911</a:t>
                      </a:r>
                    </a:p>
                  </a:txBody>
                  <a:tcPr/>
                </a:tc>
                <a:tc>
                  <a:txBody>
                    <a:bodyPr/>
                    <a:lstStyle/>
                    <a:p>
                      <a:pPr algn="ctr"/>
                      <a:r>
                        <a:rPr lang="en-US" sz="2400" dirty="0">
                          <a:latin typeface="+mn-lt"/>
                        </a:rPr>
                        <a:t>10.9%</a:t>
                      </a:r>
                    </a:p>
                  </a:txBody>
                  <a:tcPr/>
                </a:tc>
                <a:extLst>
                  <a:ext uri="{0D108BD9-81ED-4DB2-BD59-A6C34878D82A}">
                    <a16:rowId xmlns:a16="http://schemas.microsoft.com/office/drawing/2014/main" val="3587907518"/>
                  </a:ext>
                </a:extLst>
              </a:tr>
              <a:tr h="449567">
                <a:tc>
                  <a:txBody>
                    <a:bodyPr/>
                    <a:lstStyle/>
                    <a:p>
                      <a:r>
                        <a:rPr lang="en-US" sz="2400" dirty="0">
                          <a:latin typeface="+mn-lt"/>
                        </a:rPr>
                        <a:t>Nueva York</a:t>
                      </a:r>
                    </a:p>
                  </a:txBody>
                  <a:tcPr/>
                </a:tc>
                <a:tc>
                  <a:txBody>
                    <a:bodyPr/>
                    <a:lstStyle/>
                    <a:p>
                      <a:pPr algn="ctr"/>
                      <a:r>
                        <a:rPr lang="en-US" sz="2400" dirty="0">
                          <a:latin typeface="+mn-lt"/>
                        </a:rPr>
                        <a:t>$34,212</a:t>
                      </a:r>
                    </a:p>
                  </a:txBody>
                  <a:tcPr/>
                </a:tc>
                <a:tc>
                  <a:txBody>
                    <a:bodyPr/>
                    <a:lstStyle/>
                    <a:p>
                      <a:pPr algn="ctr"/>
                      <a:r>
                        <a:rPr lang="en-US" sz="2400" dirty="0">
                          <a:latin typeface="+mn-lt"/>
                        </a:rPr>
                        <a:t>15.5%</a:t>
                      </a:r>
                    </a:p>
                  </a:txBody>
                  <a:tcPr/>
                </a:tc>
                <a:extLst>
                  <a:ext uri="{0D108BD9-81ED-4DB2-BD59-A6C34878D82A}">
                    <a16:rowId xmlns:a16="http://schemas.microsoft.com/office/drawing/2014/main" val="1309183306"/>
                  </a:ext>
                </a:extLst>
              </a:tr>
              <a:tr h="449567">
                <a:tc>
                  <a:txBody>
                    <a:bodyPr/>
                    <a:lstStyle/>
                    <a:p>
                      <a:r>
                        <a:rPr lang="en-US" sz="2400" dirty="0">
                          <a:latin typeface="+mn-lt"/>
                        </a:rPr>
                        <a:t>Puerto Rico</a:t>
                      </a:r>
                    </a:p>
                  </a:txBody>
                  <a:tcPr/>
                </a:tc>
                <a:tc>
                  <a:txBody>
                    <a:bodyPr/>
                    <a:lstStyle/>
                    <a:p>
                      <a:pPr algn="ctr"/>
                      <a:r>
                        <a:rPr lang="en-US" sz="2400" dirty="0">
                          <a:latin typeface="+mn-lt"/>
                        </a:rPr>
                        <a:t>$11,688</a:t>
                      </a:r>
                    </a:p>
                  </a:txBody>
                  <a:tcPr/>
                </a:tc>
                <a:tc>
                  <a:txBody>
                    <a:bodyPr/>
                    <a:lstStyle/>
                    <a:p>
                      <a:pPr algn="ctr"/>
                      <a:r>
                        <a:rPr lang="en-US" sz="2400" dirty="0">
                          <a:latin typeface="+mn-lt"/>
                        </a:rPr>
                        <a:t>45.1%</a:t>
                      </a:r>
                    </a:p>
                  </a:txBody>
                  <a:tcPr/>
                </a:tc>
                <a:extLst>
                  <a:ext uri="{0D108BD9-81ED-4DB2-BD59-A6C34878D82A}">
                    <a16:rowId xmlns:a16="http://schemas.microsoft.com/office/drawing/2014/main" val="4091800026"/>
                  </a:ext>
                </a:extLst>
              </a:tr>
              <a:tr h="449567">
                <a:tc>
                  <a:txBody>
                    <a:bodyPr/>
                    <a:lstStyle/>
                    <a:p>
                      <a:r>
                        <a:rPr lang="en-US" sz="2400" dirty="0">
                          <a:latin typeface="+mn-lt"/>
                        </a:rPr>
                        <a:t>Texas</a:t>
                      </a:r>
                    </a:p>
                  </a:txBody>
                  <a:tcPr/>
                </a:tc>
                <a:tc>
                  <a:txBody>
                    <a:bodyPr/>
                    <a:lstStyle/>
                    <a:p>
                      <a:pPr algn="ctr"/>
                      <a:r>
                        <a:rPr lang="en-US" sz="2400" dirty="0">
                          <a:latin typeface="+mn-lt"/>
                        </a:rPr>
                        <a:t>$27,828</a:t>
                      </a:r>
                    </a:p>
                  </a:txBody>
                  <a:tcPr/>
                </a:tc>
                <a:tc>
                  <a:txBody>
                    <a:bodyPr/>
                    <a:lstStyle/>
                    <a:p>
                      <a:pPr algn="ctr"/>
                      <a:r>
                        <a:rPr lang="en-US" sz="2400" dirty="0">
                          <a:latin typeface="+mn-lt"/>
                        </a:rPr>
                        <a:t>16.7%</a:t>
                      </a:r>
                    </a:p>
                  </a:txBody>
                  <a:tcPr/>
                </a:tc>
                <a:extLst>
                  <a:ext uri="{0D108BD9-81ED-4DB2-BD59-A6C34878D82A}">
                    <a16:rowId xmlns:a16="http://schemas.microsoft.com/office/drawing/2014/main" val="2724779778"/>
                  </a:ext>
                </a:extLst>
              </a:tr>
              <a:tr h="449567">
                <a:tc>
                  <a:txBody>
                    <a:bodyPr/>
                    <a:lstStyle/>
                    <a:p>
                      <a:r>
                        <a:rPr lang="en-US" sz="2400" dirty="0">
                          <a:latin typeface="+mn-lt"/>
                        </a:rPr>
                        <a:t>US</a:t>
                      </a:r>
                    </a:p>
                  </a:txBody>
                  <a:tcPr/>
                </a:tc>
                <a:tc>
                  <a:txBody>
                    <a:bodyPr/>
                    <a:lstStyle/>
                    <a:p>
                      <a:pPr algn="ctr"/>
                      <a:r>
                        <a:rPr lang="en-US" sz="2400" dirty="0">
                          <a:latin typeface="+mn-lt"/>
                        </a:rPr>
                        <a:t>$29,829</a:t>
                      </a:r>
                    </a:p>
                  </a:txBody>
                  <a:tcPr/>
                </a:tc>
                <a:tc>
                  <a:txBody>
                    <a:bodyPr/>
                    <a:lstStyle/>
                    <a:p>
                      <a:pPr algn="ctr"/>
                      <a:r>
                        <a:rPr lang="en-US" sz="2400" dirty="0">
                          <a:latin typeface="+mn-lt"/>
                        </a:rPr>
                        <a:t>15.1%</a:t>
                      </a:r>
                    </a:p>
                  </a:txBody>
                  <a:tcPr/>
                </a:tc>
                <a:extLst>
                  <a:ext uri="{0D108BD9-81ED-4DB2-BD59-A6C34878D82A}">
                    <a16:rowId xmlns:a16="http://schemas.microsoft.com/office/drawing/2014/main" val="4095469994"/>
                  </a:ext>
                </a:extLst>
              </a:tr>
            </a:tbl>
          </a:graphicData>
        </a:graphic>
      </p:graphicFrame>
      <p:sp>
        <p:nvSpPr>
          <p:cNvPr id="6" name="Google Shape;262;p39"/>
          <p:cNvSpPr txBox="1"/>
          <p:nvPr/>
        </p:nvSpPr>
        <p:spPr>
          <a:xfrm>
            <a:off x="2568743" y="1246025"/>
            <a:ext cx="5550568" cy="425450"/>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rgbClr val="000000"/>
              </a:buClr>
              <a:buSzPts val="2400"/>
              <a:buFont typeface="Arial"/>
              <a:buNone/>
            </a:pPr>
            <a:r>
              <a:rPr lang="en-US" sz="2400" b="1" i="0" u="none" dirty="0">
                <a:solidFill>
                  <a:srgbClr val="000000"/>
                </a:solidFill>
                <a:latin typeface="+mn-lt"/>
                <a:sym typeface="Arial"/>
              </a:rPr>
              <a:t>PR compared to the states and the nation</a:t>
            </a:r>
            <a:endParaRPr dirty="0">
              <a:latin typeface="+mn-lt"/>
            </a:endParaRPr>
          </a:p>
        </p:txBody>
      </p:sp>
      <p:sp>
        <p:nvSpPr>
          <p:cNvPr id="7" name="TextBox 6"/>
          <p:cNvSpPr txBox="1"/>
          <p:nvPr/>
        </p:nvSpPr>
        <p:spPr>
          <a:xfrm>
            <a:off x="10058398" y="2471911"/>
            <a:ext cx="2011605" cy="3262432"/>
          </a:xfrm>
          <a:prstGeom prst="rect">
            <a:avLst/>
          </a:prstGeom>
          <a:noFill/>
        </p:spPr>
        <p:txBody>
          <a:bodyPr wrap="square" rtlCol="0">
            <a:spAutoFit/>
          </a:bodyPr>
          <a:lstStyle/>
          <a:p>
            <a:r>
              <a:rPr lang="en-US" sz="2400" dirty="0">
                <a:latin typeface="+mn-lt"/>
              </a:rPr>
              <a:t>Source: </a:t>
            </a:r>
          </a:p>
          <a:p>
            <a:r>
              <a:rPr lang="en-US" sz="2400" dirty="0">
                <a:latin typeface="+mn-lt"/>
              </a:rPr>
              <a:t>U.S. Census Bureau, </a:t>
            </a:r>
          </a:p>
          <a:p>
            <a:r>
              <a:rPr lang="en-US" sz="2400" dirty="0">
                <a:latin typeface="+mn-lt"/>
              </a:rPr>
              <a:t>2012-2016 American Community Survey 5-Year Estimates</a:t>
            </a:r>
          </a:p>
          <a:p>
            <a:r>
              <a:rPr lang="en-US" dirty="0"/>
              <a:t> </a:t>
            </a:r>
          </a:p>
        </p:txBody>
      </p:sp>
    </p:spTree>
    <p:extLst>
      <p:ext uri="{BB962C8B-B14F-4D97-AF65-F5344CB8AC3E}">
        <p14:creationId xmlns:p14="http://schemas.microsoft.com/office/powerpoint/2010/main" val="3018083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3351</Words>
  <Application>Microsoft Office PowerPoint</Application>
  <PresentationFormat>Widescreen</PresentationFormat>
  <Paragraphs>343</Paragraphs>
  <Slides>60</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Adobe Fan Heiti Std B</vt:lpstr>
      <vt:lpstr>Arial</vt:lpstr>
      <vt:lpstr>Calibri</vt:lpstr>
      <vt:lpstr>Calibri Light</vt:lpstr>
      <vt:lpstr>Verdana</vt:lpstr>
      <vt:lpstr>Office Theme</vt:lpstr>
      <vt:lpstr>One year after María… How is Puerto Rico faring and how are we planning for the next disaster?</vt:lpstr>
      <vt:lpstr>Our Island</vt:lpstr>
      <vt:lpstr>Puerto Rico Map</vt:lpstr>
      <vt:lpstr>A USA Territory</vt:lpstr>
      <vt:lpstr>DEMOGRAPHICS</vt:lpstr>
      <vt:lpstr>Demographics As Of 2012-2016</vt:lpstr>
      <vt:lpstr>ECONOMICS</vt:lpstr>
      <vt:lpstr>Puerto Rico’s Economics</vt:lpstr>
      <vt:lpstr>Income and Poverty Level</vt:lpstr>
      <vt:lpstr>Disability Employment Rate (2016)</vt:lpstr>
      <vt:lpstr>HURRICANE MARIA </vt:lpstr>
      <vt:lpstr>Hurricane Maria</vt:lpstr>
      <vt:lpstr>Impact On The Island (Part I)</vt:lpstr>
      <vt:lpstr>Impact On The Island (Part II)</vt:lpstr>
      <vt:lpstr>Impact On The Island (Part III)</vt:lpstr>
      <vt:lpstr>Impact On The Island (Part IV)</vt:lpstr>
      <vt:lpstr>Impact On The Island (Part V)</vt:lpstr>
      <vt:lpstr>Ascertainment of the Estimated Excess Mortality from Hurricane María in Puerto Rico (2018)</vt:lpstr>
      <vt:lpstr>Data Revealed By The Government</vt:lpstr>
      <vt:lpstr>Data Revealed By The Government (Cont.)</vt:lpstr>
      <vt:lpstr>Migration</vt:lpstr>
      <vt:lpstr>Hurricane María</vt:lpstr>
      <vt:lpstr>Mental Health Crisis</vt:lpstr>
      <vt:lpstr>Level Of Poverty</vt:lpstr>
      <vt:lpstr>Shelters  </vt:lpstr>
      <vt:lpstr>Agencies and Hospitals</vt:lpstr>
      <vt:lpstr>Assistive Technology/Medical Teams </vt:lpstr>
      <vt:lpstr>Assistive Technology/Medical Teams (Cont.)</vt:lpstr>
      <vt:lpstr>Personal Assistance/Communication </vt:lpstr>
      <vt:lpstr>Personal Assistance/Communication (Cont.) </vt:lpstr>
      <vt:lpstr>Response Initiatives In Municipalities And State Agencies</vt:lpstr>
      <vt:lpstr>Lack Of Alternative Energy Sources</vt:lpstr>
      <vt:lpstr>Lack Of Open Pharmacies</vt:lpstr>
      <vt:lpstr>Lack Of Open Pharmacies (Cont.)</vt:lpstr>
      <vt:lpstr>PUERTO RICO DISABILITY COMMUNITY RELIEF NETWORK (PRDCRN)</vt:lpstr>
      <vt:lpstr>Puerto Rico Disability Community Relief Network (PRDCRN) Is Born….</vt:lpstr>
      <vt:lpstr>Movimiento para el Alcance de Vida Independiente</vt:lpstr>
      <vt:lpstr>Protection and Advocacy System of Puerto Rico</vt:lpstr>
      <vt:lpstr>Puerto Rico Assistive Technology Program</vt:lpstr>
      <vt:lpstr>Puerto Rico Developmental Disabilities Council</vt:lpstr>
      <vt:lpstr>University Center for Education on Development Deficiencies- University of Puerto Rico</vt:lpstr>
      <vt:lpstr>What PRDCRN Did</vt:lpstr>
      <vt:lpstr>Response of the Puerto Rico Disability Community Relief Network at the impact of Hurricane María</vt:lpstr>
      <vt:lpstr>Supplies Handed Out By The PRDCRN</vt:lpstr>
      <vt:lpstr>Our Collaborators</vt:lpstr>
      <vt:lpstr>The PRDCRNs Long Term Plan</vt:lpstr>
      <vt:lpstr>Accomplishments Of Long Term Plan (Part I)</vt:lpstr>
      <vt:lpstr>Accomplishments Of Long Term Plan (Part II)</vt:lpstr>
      <vt:lpstr>Accomplishments Of Long Term Plan (Part III)</vt:lpstr>
      <vt:lpstr>Accomplishments Of Long Term Plan (Part IV)</vt:lpstr>
      <vt:lpstr>Accomplishments Of Long Term Plan (Part V)</vt:lpstr>
      <vt:lpstr>Where Is PR One Year Later (Part I)</vt:lpstr>
      <vt:lpstr>Where Is PR One Year Later (Part II)</vt:lpstr>
      <vt:lpstr>Where Is PR One Year Later (Part IV)</vt:lpstr>
      <vt:lpstr>Where Is PR One Year Later (Part V)</vt:lpstr>
      <vt:lpstr>Where Is PR One Year Later (Part VI)</vt:lpstr>
      <vt:lpstr>Where Do We Go From Here</vt:lpstr>
      <vt:lpstr>Vision</vt:lpstr>
      <vt:lpstr>KEEP CALM WE ARE STILL GOING STRONG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 year after María… How is Puerto Rico faring and how are we planning for the next disaster?</dc:title>
  <dc:creator>Mara</dc:creator>
  <cp:lastModifiedBy>Betzaida Ramos</cp:lastModifiedBy>
  <cp:revision>149</cp:revision>
  <dcterms:created xsi:type="dcterms:W3CDTF">2018-10-05T13:28:48Z</dcterms:created>
  <dcterms:modified xsi:type="dcterms:W3CDTF">2018-10-05T22:15:32Z</dcterms:modified>
</cp:coreProperties>
</file>